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63" r:id="rId2"/>
    <p:sldId id="264" r:id="rId3"/>
    <p:sldId id="3762" r:id="rId4"/>
    <p:sldId id="3758" r:id="rId5"/>
    <p:sldId id="3763" r:id="rId6"/>
    <p:sldId id="3773" r:id="rId7"/>
    <p:sldId id="3765" r:id="rId8"/>
    <p:sldId id="3764" r:id="rId9"/>
    <p:sldId id="3768" r:id="rId10"/>
    <p:sldId id="3772" r:id="rId11"/>
    <p:sldId id="356" r:id="rId12"/>
    <p:sldId id="3769" r:id="rId13"/>
    <p:sldId id="364" r:id="rId14"/>
    <p:sldId id="365" r:id="rId15"/>
    <p:sldId id="366" r:id="rId16"/>
    <p:sldId id="367" r:id="rId17"/>
    <p:sldId id="368" r:id="rId18"/>
    <p:sldId id="369" r:id="rId19"/>
    <p:sldId id="3770" r:id="rId20"/>
    <p:sldId id="320" r:id="rId21"/>
    <p:sldId id="385" r:id="rId22"/>
    <p:sldId id="3766" r:id="rId23"/>
    <p:sldId id="3767" r:id="rId24"/>
    <p:sldId id="3778" r:id="rId25"/>
    <p:sldId id="3780" r:id="rId26"/>
    <p:sldId id="3813" r:id="rId27"/>
    <p:sldId id="3812" r:id="rId28"/>
    <p:sldId id="3783" r:id="rId29"/>
    <p:sldId id="3779" r:id="rId30"/>
    <p:sldId id="3784" r:id="rId31"/>
    <p:sldId id="3786" r:id="rId32"/>
    <p:sldId id="3794" r:id="rId33"/>
    <p:sldId id="3793" r:id="rId34"/>
    <p:sldId id="3788" r:id="rId35"/>
    <p:sldId id="3790" r:id="rId36"/>
    <p:sldId id="3795" r:id="rId37"/>
    <p:sldId id="3792" r:id="rId38"/>
    <p:sldId id="3791" r:id="rId39"/>
    <p:sldId id="3805" r:id="rId40"/>
    <p:sldId id="3796" r:id="rId41"/>
    <p:sldId id="3797" r:id="rId42"/>
    <p:sldId id="3798" r:id="rId43"/>
    <p:sldId id="3799" r:id="rId44"/>
    <p:sldId id="3800" r:id="rId45"/>
    <p:sldId id="3801" r:id="rId46"/>
    <p:sldId id="3811" r:id="rId47"/>
    <p:sldId id="3806" r:id="rId48"/>
    <p:sldId id="3808" r:id="rId49"/>
    <p:sldId id="3809" r:id="rId50"/>
    <p:sldId id="3810" r:id="rId51"/>
    <p:sldId id="3802" r:id="rId52"/>
    <p:sldId id="3803" r:id="rId53"/>
    <p:sldId id="3804" r:id="rId54"/>
    <p:sldId id="270" r:id="rId5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453">
          <p15:clr>
            <a:srgbClr val="A4A3A4"/>
          </p15:clr>
        </p15:guide>
        <p15:guide id="2" pos="39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bhc" initials="z" lastIdx="1" clrIdx="0"/>
  <p:cmAuthor id="2" name="董 家宁" initials="董"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268"/>
    <a:srgbClr val="64B7BA"/>
    <a:srgbClr val="7BF770"/>
    <a:srgbClr val="9ED2D4"/>
    <a:srgbClr val="1EBEC4"/>
    <a:srgbClr val="75BDA7"/>
    <a:srgbClr val="D0FF1F"/>
    <a:srgbClr val="B8FEB8"/>
    <a:srgbClr val="84ACB6"/>
    <a:srgbClr val="7A8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p:restoredTop sz="93009"/>
  </p:normalViewPr>
  <p:slideViewPr>
    <p:cSldViewPr snapToGrid="0" showGuides="1">
      <p:cViewPr varScale="1">
        <p:scale>
          <a:sx n="105" d="100"/>
          <a:sy n="105" d="100"/>
        </p:scale>
        <p:origin x="712" y="200"/>
      </p:cViewPr>
      <p:guideLst>
        <p:guide orient="horz" pos="2453"/>
        <p:guide pos="3971"/>
      </p:guideLst>
    </p:cSldViewPr>
  </p:slideViewPr>
  <p:notesTextViewPr>
    <p:cViewPr>
      <p:scale>
        <a:sx n="1" d="1"/>
        <a:sy n="1" d="1"/>
      </p:scale>
      <p:origin x="0" y="0"/>
    </p:cViewPr>
  </p:notesTextViewPr>
  <p:sorterViewPr showFormatting="0">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62457\Desktop\&#26032;&#24314;%20Microsoft%20Excel%20&#24037;&#20316;&#34920;.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62457\Desktop\&#26032;&#24314;%20Microsoft%20Excel%20&#24037;&#20316;&#34920;.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62457\Desktop\&#26032;&#24314;%20Microsoft%20Excel%20&#24037;&#20316;&#34920;.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62457\Desktop\&#26032;&#24314;%20Microsoft%20Excel%20&#24037;&#20316;&#34920;.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___1.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___2.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___3.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Sheet1!$B$199</c:f>
              <c:strCache>
                <c:ptCount val="1"/>
                <c:pt idx="0">
                  <c:v>美国</c:v>
                </c:pt>
              </c:strCache>
            </c:strRef>
          </c:tx>
          <c:spPr>
            <a:ln w="28575" cap="rnd">
              <a:solidFill>
                <a:srgbClr val="1EBEC4"/>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Sheet1!$A$200:$A$223</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Sheet1!$B$200:$B$223</c:f>
              <c:numCache>
                <c:formatCode>General</c:formatCode>
                <c:ptCount val="24"/>
                <c:pt idx="0">
                  <c:v>4.1</c:v>
                </c:pt>
                <c:pt idx="1">
                  <c:v>4.1</c:v>
                </c:pt>
                <c:pt idx="2">
                  <c:v>4.0</c:v>
                </c:pt>
                <c:pt idx="3">
                  <c:v>4.0</c:v>
                </c:pt>
                <c:pt idx="4">
                  <c:v>3.8</c:v>
                </c:pt>
                <c:pt idx="5">
                  <c:v>4.0</c:v>
                </c:pt>
                <c:pt idx="6">
                  <c:v>3.8</c:v>
                </c:pt>
                <c:pt idx="7">
                  <c:v>3.8</c:v>
                </c:pt>
                <c:pt idx="8">
                  <c:v>3.7</c:v>
                </c:pt>
                <c:pt idx="9">
                  <c:v>3.8</c:v>
                </c:pt>
                <c:pt idx="10">
                  <c:v>3.7</c:v>
                </c:pt>
                <c:pt idx="11">
                  <c:v>3.9</c:v>
                </c:pt>
                <c:pt idx="12">
                  <c:v>4.0</c:v>
                </c:pt>
                <c:pt idx="13">
                  <c:v>3.8</c:v>
                </c:pt>
                <c:pt idx="14">
                  <c:v>3.8</c:v>
                </c:pt>
                <c:pt idx="15">
                  <c:v>3.6</c:v>
                </c:pt>
                <c:pt idx="16">
                  <c:v>3.6</c:v>
                </c:pt>
                <c:pt idx="17">
                  <c:v>3.7</c:v>
                </c:pt>
                <c:pt idx="18">
                  <c:v>3.7</c:v>
                </c:pt>
                <c:pt idx="19">
                  <c:v>3.7</c:v>
                </c:pt>
                <c:pt idx="20">
                  <c:v>3.5</c:v>
                </c:pt>
                <c:pt idx="21">
                  <c:v>3.6</c:v>
                </c:pt>
                <c:pt idx="22">
                  <c:v>3.5</c:v>
                </c:pt>
                <c:pt idx="23">
                  <c:v>3.5</c:v>
                </c:pt>
              </c:numCache>
            </c:numRef>
          </c:val>
          <c:smooth val="0"/>
          <c:extLst xmlns:c16r2="http://schemas.microsoft.com/office/drawing/2015/06/chart">
            <c:ext xmlns:c16="http://schemas.microsoft.com/office/drawing/2014/chart" uri="{C3380CC4-5D6E-409C-BE32-E72D297353CC}">
              <c16:uniqueId val="{00000000-9DA7-E940-8FE4-FB83A04F33AA}"/>
            </c:ext>
          </c:extLst>
        </c:ser>
        <c:ser>
          <c:idx val="1"/>
          <c:order val="1"/>
          <c:tx>
            <c:strRef>
              <c:f>Sheet1!$C$199</c:f>
              <c:strCache>
                <c:ptCount val="1"/>
                <c:pt idx="0">
                  <c:v>日本</c:v>
                </c:pt>
              </c:strCache>
            </c:strRef>
          </c:tx>
          <c:spPr>
            <a:ln w="28575" cap="rnd">
              <a:solidFill>
                <a:srgbClr val="00B050"/>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Sheet1!$A$200:$A$223</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Sheet1!$C$200:$C$223</c:f>
              <c:numCache>
                <c:formatCode>General</c:formatCode>
                <c:ptCount val="24"/>
                <c:pt idx="0">
                  <c:v>2.4</c:v>
                </c:pt>
                <c:pt idx="1">
                  <c:v>2.5</c:v>
                </c:pt>
                <c:pt idx="2">
                  <c:v>2.5</c:v>
                </c:pt>
                <c:pt idx="3">
                  <c:v>2.6</c:v>
                </c:pt>
                <c:pt idx="4">
                  <c:v>2.3</c:v>
                </c:pt>
                <c:pt idx="5">
                  <c:v>2.5</c:v>
                </c:pt>
                <c:pt idx="6">
                  <c:v>2.5</c:v>
                </c:pt>
                <c:pt idx="7">
                  <c:v>2.5</c:v>
                </c:pt>
                <c:pt idx="8">
                  <c:v>2.4</c:v>
                </c:pt>
                <c:pt idx="9">
                  <c:v>2.4</c:v>
                </c:pt>
                <c:pt idx="10">
                  <c:v>2.4</c:v>
                </c:pt>
                <c:pt idx="11">
                  <c:v>2.3</c:v>
                </c:pt>
                <c:pt idx="12">
                  <c:v>2.4</c:v>
                </c:pt>
                <c:pt idx="13">
                  <c:v>2.3</c:v>
                </c:pt>
                <c:pt idx="14">
                  <c:v>2.5</c:v>
                </c:pt>
                <c:pt idx="15">
                  <c:v>2.6</c:v>
                </c:pt>
                <c:pt idx="16">
                  <c:v>2.4</c:v>
                </c:pt>
                <c:pt idx="17">
                  <c:v>2.3</c:v>
                </c:pt>
                <c:pt idx="18">
                  <c:v>2.3</c:v>
                </c:pt>
                <c:pt idx="19">
                  <c:v>2.3</c:v>
                </c:pt>
                <c:pt idx="20">
                  <c:v>2.4</c:v>
                </c:pt>
                <c:pt idx="21">
                  <c:v>2.4</c:v>
                </c:pt>
                <c:pt idx="22">
                  <c:v>2.2</c:v>
                </c:pt>
                <c:pt idx="23">
                  <c:v>2.1</c:v>
                </c:pt>
              </c:numCache>
            </c:numRef>
          </c:val>
          <c:smooth val="0"/>
          <c:extLst xmlns:c16r2="http://schemas.microsoft.com/office/drawing/2015/06/chart">
            <c:ext xmlns:c16="http://schemas.microsoft.com/office/drawing/2014/chart" uri="{C3380CC4-5D6E-409C-BE32-E72D297353CC}">
              <c16:uniqueId val="{00000001-9DA7-E940-8FE4-FB83A04F33AA}"/>
            </c:ext>
          </c:extLst>
        </c:ser>
        <c:ser>
          <c:idx val="2"/>
          <c:order val="2"/>
          <c:tx>
            <c:strRef>
              <c:f>Sheet1!$D$199</c:f>
              <c:strCache>
                <c:ptCount val="1"/>
                <c:pt idx="0">
                  <c:v>欧元区</c:v>
                </c:pt>
              </c:strCache>
            </c:strRef>
          </c:tx>
          <c:spPr>
            <a:ln w="28575" cap="rnd">
              <a:solidFill>
                <a:srgbClr val="75BDA7"/>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Sheet1!$A$200:$A$223</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Sheet1!$D$200:$D$223</c:f>
              <c:numCache>
                <c:formatCode>General</c:formatCode>
                <c:ptCount val="24"/>
                <c:pt idx="0">
                  <c:v>8.6</c:v>
                </c:pt>
                <c:pt idx="1">
                  <c:v>8.5</c:v>
                </c:pt>
                <c:pt idx="2">
                  <c:v>8.5</c:v>
                </c:pt>
                <c:pt idx="3">
                  <c:v>8.4</c:v>
                </c:pt>
                <c:pt idx="4">
                  <c:v>8.3</c:v>
                </c:pt>
                <c:pt idx="5">
                  <c:v>8.200000000000001</c:v>
                </c:pt>
                <c:pt idx="6">
                  <c:v>8.1</c:v>
                </c:pt>
                <c:pt idx="7">
                  <c:v>8.0</c:v>
                </c:pt>
                <c:pt idx="8">
                  <c:v>8.0</c:v>
                </c:pt>
                <c:pt idx="9">
                  <c:v>8.0</c:v>
                </c:pt>
                <c:pt idx="10">
                  <c:v>7.9</c:v>
                </c:pt>
                <c:pt idx="11">
                  <c:v>7.8</c:v>
                </c:pt>
                <c:pt idx="12">
                  <c:v>7.8</c:v>
                </c:pt>
                <c:pt idx="13">
                  <c:v>7.8</c:v>
                </c:pt>
                <c:pt idx="14">
                  <c:v>7.7</c:v>
                </c:pt>
                <c:pt idx="15">
                  <c:v>7.6</c:v>
                </c:pt>
                <c:pt idx="16">
                  <c:v>7.6</c:v>
                </c:pt>
                <c:pt idx="17">
                  <c:v>7.5</c:v>
                </c:pt>
                <c:pt idx="18">
                  <c:v>7.6</c:v>
                </c:pt>
                <c:pt idx="19">
                  <c:v>7.5</c:v>
                </c:pt>
                <c:pt idx="20">
                  <c:v>7.5</c:v>
                </c:pt>
                <c:pt idx="21">
                  <c:v>7.4</c:v>
                </c:pt>
                <c:pt idx="22">
                  <c:v>7.4</c:v>
                </c:pt>
                <c:pt idx="23">
                  <c:v>7.4</c:v>
                </c:pt>
              </c:numCache>
            </c:numRef>
          </c:val>
          <c:smooth val="0"/>
          <c:extLst xmlns:c16r2="http://schemas.microsoft.com/office/drawing/2015/06/chart">
            <c:ext xmlns:c16="http://schemas.microsoft.com/office/drawing/2014/chart" uri="{C3380CC4-5D6E-409C-BE32-E72D297353CC}">
              <c16:uniqueId val="{00000002-9DA7-E940-8FE4-FB83A04F33AA}"/>
            </c:ext>
          </c:extLst>
        </c:ser>
        <c:dLbls>
          <c:showLegendKey val="0"/>
          <c:showVal val="0"/>
          <c:showCatName val="0"/>
          <c:showSerName val="0"/>
          <c:showPercent val="0"/>
          <c:showBubbleSize val="0"/>
        </c:dLbls>
        <c:marker val="1"/>
        <c:smooth val="0"/>
        <c:axId val="-1560931392"/>
        <c:axId val="-1560962208"/>
      </c:lineChart>
      <c:catAx>
        <c:axId val="-156093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560962208"/>
        <c:crosses val="autoZero"/>
        <c:auto val="1"/>
        <c:lblAlgn val="ctr"/>
        <c:lblOffset val="100"/>
        <c:noMultiLvlLbl val="0"/>
      </c:catAx>
      <c:valAx>
        <c:axId val="-156096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560931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Sheet1!$B$171</c:f>
              <c:strCache>
                <c:ptCount val="1"/>
                <c:pt idx="0">
                  <c:v>2018年</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0"/>
              <c:layout>
                <c:manualLayout>
                  <c:x val="-0.0241169844274591"/>
                  <c:y val="0.042326204692691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2D1-4AFE-8D41-08564602A4AF}"/>
                </c:ext>
                <c:ext xmlns:c15="http://schemas.microsoft.com/office/drawing/2012/chart" uri="{CE6537A1-D6FC-4f65-9D91-7224C49458BB}">
                  <c15:layout/>
                </c:ext>
              </c:extLst>
            </c:dLbl>
            <c:dLbl>
              <c:idx val="11"/>
              <c:layout>
                <c:manualLayout>
                  <c:x val="-0.0129484596729165"/>
                  <c:y val="0.038298007311019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2D1-4AFE-8D41-08564602A4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Sheet1!$A$172:$A$183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Sheet1!$B$172:$B$183</c:f>
              <c:numCache>
                <c:formatCode>General</c:formatCode>
                <c:ptCount val="12"/>
                <c:pt idx="0">
                  <c:v>51.3</c:v>
                </c:pt>
                <c:pt idx="1">
                  <c:v>50.3</c:v>
                </c:pt>
                <c:pt idx="2">
                  <c:v>51.5</c:v>
                </c:pt>
                <c:pt idx="3">
                  <c:v>51.4</c:v>
                </c:pt>
                <c:pt idx="4">
                  <c:v>51.9</c:v>
                </c:pt>
                <c:pt idx="5">
                  <c:v>51.5</c:v>
                </c:pt>
                <c:pt idx="6">
                  <c:v>51.2</c:v>
                </c:pt>
                <c:pt idx="7">
                  <c:v>51.3</c:v>
                </c:pt>
                <c:pt idx="8">
                  <c:v>50.8</c:v>
                </c:pt>
                <c:pt idx="9">
                  <c:v>50.2</c:v>
                </c:pt>
                <c:pt idx="10">
                  <c:v>50.0</c:v>
                </c:pt>
                <c:pt idx="11">
                  <c:v>49.4</c:v>
                </c:pt>
              </c:numCache>
            </c:numRef>
          </c:val>
          <c:smooth val="0"/>
          <c:extLst xmlns:c16r2="http://schemas.microsoft.com/office/drawing/2015/06/chart">
            <c:ext xmlns:c16="http://schemas.microsoft.com/office/drawing/2014/chart" uri="{C3380CC4-5D6E-409C-BE32-E72D297353CC}">
              <c16:uniqueId val="{00000002-42D1-4AFE-8D41-08564602A4AF}"/>
            </c:ext>
          </c:extLst>
        </c:ser>
        <c:ser>
          <c:idx val="1"/>
          <c:order val="1"/>
          <c:tx>
            <c:strRef>
              <c:f>Sheet1!$C$171</c:f>
              <c:strCache>
                <c:ptCount val="1"/>
                <c:pt idx="0">
                  <c:v>2019年</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0"/>
              <c:layout>
                <c:manualLayout>
                  <c:x val="-0.0309462092456472"/>
                  <c:y val="-0.050382599456034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2D1-4AFE-8D41-08564602A4AF}"/>
                </c:ext>
                <c:ext xmlns:c15="http://schemas.microsoft.com/office/drawing/2012/chart" uri="{CE6537A1-D6FC-4f65-9D91-7224C49458BB}">
                  <c15:layout/>
                </c:ext>
              </c:extLst>
            </c:dLbl>
            <c:dLbl>
              <c:idx val="11"/>
              <c:layout>
                <c:manualLayout>
                  <c:x val="0.00104978999476286"/>
                  <c:y val="-0.022185217784332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2D1-4AFE-8D41-08564602A4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Sheet1!$A$172:$A$183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Sheet1!$C$172:$C$183</c:f>
              <c:numCache>
                <c:formatCode>General</c:formatCode>
                <c:ptCount val="12"/>
                <c:pt idx="0">
                  <c:v>49.5</c:v>
                </c:pt>
                <c:pt idx="1">
                  <c:v>49.2</c:v>
                </c:pt>
                <c:pt idx="2">
                  <c:v>50.5</c:v>
                </c:pt>
                <c:pt idx="3">
                  <c:v>50.1</c:v>
                </c:pt>
                <c:pt idx="4">
                  <c:v>49.4</c:v>
                </c:pt>
                <c:pt idx="5">
                  <c:v>49.4</c:v>
                </c:pt>
                <c:pt idx="6">
                  <c:v>49.7</c:v>
                </c:pt>
                <c:pt idx="7">
                  <c:v>49.5</c:v>
                </c:pt>
                <c:pt idx="8">
                  <c:v>49.8</c:v>
                </c:pt>
                <c:pt idx="9">
                  <c:v>49.3</c:v>
                </c:pt>
                <c:pt idx="10">
                  <c:v>50.2</c:v>
                </c:pt>
                <c:pt idx="11">
                  <c:v>50.2</c:v>
                </c:pt>
              </c:numCache>
            </c:numRef>
          </c:val>
          <c:smooth val="0"/>
          <c:extLst xmlns:c16r2="http://schemas.microsoft.com/office/drawing/2015/06/chart">
            <c:ext xmlns:c16="http://schemas.microsoft.com/office/drawing/2014/chart" uri="{C3380CC4-5D6E-409C-BE32-E72D297353CC}">
              <c16:uniqueId val="{00000005-42D1-4AFE-8D41-08564602A4AF}"/>
            </c:ext>
          </c:extLst>
        </c:ser>
        <c:dLbls>
          <c:showLegendKey val="0"/>
          <c:showVal val="0"/>
          <c:showCatName val="0"/>
          <c:showSerName val="0"/>
          <c:showPercent val="0"/>
          <c:showBubbleSize val="0"/>
        </c:dLbls>
        <c:marker val="1"/>
        <c:smooth val="0"/>
        <c:axId val="-1994350960"/>
        <c:axId val="-1994346240"/>
      </c:lineChart>
      <c:catAx>
        <c:axId val="-199435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94346240"/>
        <c:crosses val="autoZero"/>
        <c:auto val="1"/>
        <c:lblAlgn val="ctr"/>
        <c:lblOffset val="100"/>
        <c:noMultiLvlLbl val="0"/>
      </c:catAx>
      <c:valAx>
        <c:axId val="-199434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94350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Sheet1!$B$28</c:f>
              <c:strCache>
                <c:ptCount val="1"/>
                <c:pt idx="0">
                  <c:v>2018年</c:v>
                </c:pt>
              </c:strCache>
            </c:strRef>
          </c:tx>
          <c:spPr>
            <a:ln w="28575" cap="rnd">
              <a:solidFill>
                <a:srgbClr val="1EBEC4"/>
              </a:solidFill>
              <a:round/>
            </a:ln>
            <a:effectLst/>
          </c:spPr>
          <c:marker>
            <c:symbol val="circle"/>
            <c:size val="5"/>
            <c:spPr>
              <a:solidFill>
                <a:srgbClr val="1EBEC4"/>
              </a:solidFill>
              <a:ln w="9525">
                <a:solidFill>
                  <a:srgbClr val="1EBEC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Sheet1!$A$29:$A$40</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Sheet1!$B$29:$B$40</c:f>
              <c:numCache>
                <c:formatCode>General</c:formatCode>
                <c:ptCount val="12"/>
                <c:pt idx="0">
                  <c:v>46.8</c:v>
                </c:pt>
                <c:pt idx="1">
                  <c:v>46.7</c:v>
                </c:pt>
                <c:pt idx="2">
                  <c:v>46.8</c:v>
                </c:pt>
                <c:pt idx="3">
                  <c:v>46.8</c:v>
                </c:pt>
                <c:pt idx="4">
                  <c:v>46.6</c:v>
                </c:pt>
                <c:pt idx="5">
                  <c:v>46.5</c:v>
                </c:pt>
                <c:pt idx="6">
                  <c:v>46.3</c:v>
                </c:pt>
                <c:pt idx="7">
                  <c:v>46.4</c:v>
                </c:pt>
                <c:pt idx="8">
                  <c:v>46.6</c:v>
                </c:pt>
                <c:pt idx="9">
                  <c:v>46.4</c:v>
                </c:pt>
                <c:pt idx="10">
                  <c:v>46.3</c:v>
                </c:pt>
                <c:pt idx="11">
                  <c:v>46.5</c:v>
                </c:pt>
              </c:numCache>
            </c:numRef>
          </c:val>
          <c:smooth val="0"/>
          <c:extLst xmlns:c16r2="http://schemas.microsoft.com/office/drawing/2015/06/chart">
            <c:ext xmlns:c16="http://schemas.microsoft.com/office/drawing/2014/chart" uri="{C3380CC4-5D6E-409C-BE32-E72D297353CC}">
              <c16:uniqueId val="{00000000-E268-6F4F-A5FD-E8313505E82D}"/>
            </c:ext>
          </c:extLst>
        </c:ser>
        <c:ser>
          <c:idx val="1"/>
          <c:order val="1"/>
          <c:tx>
            <c:strRef>
              <c:f>Sheet1!$C$28</c:f>
              <c:strCache>
                <c:ptCount val="1"/>
                <c:pt idx="0">
                  <c:v>2019年</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Sheet1!$A$29:$A$40</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Sheet1!$C$29:$C$40</c:f>
              <c:numCache>
                <c:formatCode>General</c:formatCode>
                <c:ptCount val="12"/>
                <c:pt idx="0">
                  <c:v>46.4</c:v>
                </c:pt>
                <c:pt idx="1">
                  <c:v>46.2</c:v>
                </c:pt>
                <c:pt idx="2">
                  <c:v>46.4</c:v>
                </c:pt>
                <c:pt idx="3">
                  <c:v>46.2</c:v>
                </c:pt>
                <c:pt idx="4">
                  <c:v>46.1</c:v>
                </c:pt>
                <c:pt idx="5">
                  <c:v>46.1</c:v>
                </c:pt>
                <c:pt idx="6">
                  <c:v>45.9</c:v>
                </c:pt>
                <c:pt idx="7">
                  <c:v>46.1</c:v>
                </c:pt>
                <c:pt idx="8">
                  <c:v>46.3</c:v>
                </c:pt>
                <c:pt idx="9">
                  <c:v>46.1</c:v>
                </c:pt>
                <c:pt idx="10">
                  <c:v>46.1</c:v>
                </c:pt>
                <c:pt idx="11">
                  <c:v>46.2</c:v>
                </c:pt>
              </c:numCache>
            </c:numRef>
          </c:val>
          <c:smooth val="0"/>
          <c:extLst xmlns:c16r2="http://schemas.microsoft.com/office/drawing/2015/06/chart">
            <c:ext xmlns:c16="http://schemas.microsoft.com/office/drawing/2014/chart" uri="{C3380CC4-5D6E-409C-BE32-E72D297353CC}">
              <c16:uniqueId val="{00000001-E268-6F4F-A5FD-E8313505E82D}"/>
            </c:ext>
          </c:extLst>
        </c:ser>
        <c:dLbls>
          <c:showLegendKey val="0"/>
          <c:showVal val="0"/>
          <c:showCatName val="0"/>
          <c:showSerName val="0"/>
          <c:showPercent val="0"/>
          <c:showBubbleSize val="0"/>
        </c:dLbls>
        <c:marker val="1"/>
        <c:smooth val="0"/>
        <c:axId val="-1994004288"/>
        <c:axId val="-1993999568"/>
      </c:lineChart>
      <c:catAx>
        <c:axId val="-199400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93999568"/>
        <c:crosses val="autoZero"/>
        <c:auto val="1"/>
        <c:lblAlgn val="ctr"/>
        <c:lblOffset val="100"/>
        <c:noMultiLvlLbl val="0"/>
      </c:catAx>
      <c:valAx>
        <c:axId val="-199399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94004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solid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Sheet1!$B$56</c:f>
              <c:strCache>
                <c:ptCount val="1"/>
                <c:pt idx="0">
                  <c:v>华北地区</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Sheet1!$A$57:$A$80</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Sheet1!$B$57:$B$80</c:f>
              <c:numCache>
                <c:formatCode>General</c:formatCode>
                <c:ptCount val="24"/>
                <c:pt idx="0">
                  <c:v>45.9</c:v>
                </c:pt>
                <c:pt idx="1">
                  <c:v>45.7</c:v>
                </c:pt>
                <c:pt idx="2">
                  <c:v>46.0</c:v>
                </c:pt>
                <c:pt idx="3">
                  <c:v>46.2</c:v>
                </c:pt>
                <c:pt idx="4">
                  <c:v>46.0</c:v>
                </c:pt>
                <c:pt idx="5">
                  <c:v>46.1</c:v>
                </c:pt>
                <c:pt idx="6">
                  <c:v>45.8</c:v>
                </c:pt>
                <c:pt idx="7">
                  <c:v>46.1</c:v>
                </c:pt>
                <c:pt idx="8">
                  <c:v>46.1</c:v>
                </c:pt>
                <c:pt idx="9">
                  <c:v>45.8</c:v>
                </c:pt>
                <c:pt idx="10">
                  <c:v>45.6</c:v>
                </c:pt>
                <c:pt idx="11">
                  <c:v>45.6</c:v>
                </c:pt>
                <c:pt idx="12">
                  <c:v>45.7</c:v>
                </c:pt>
                <c:pt idx="13">
                  <c:v>45.5</c:v>
                </c:pt>
                <c:pt idx="14">
                  <c:v>45.7</c:v>
                </c:pt>
                <c:pt idx="15">
                  <c:v>45.8</c:v>
                </c:pt>
                <c:pt idx="16">
                  <c:v>45.6</c:v>
                </c:pt>
                <c:pt idx="17">
                  <c:v>45.7</c:v>
                </c:pt>
                <c:pt idx="18">
                  <c:v>45.4</c:v>
                </c:pt>
                <c:pt idx="19">
                  <c:v>45.6</c:v>
                </c:pt>
                <c:pt idx="20">
                  <c:v>45.5</c:v>
                </c:pt>
                <c:pt idx="21">
                  <c:v>45.4</c:v>
                </c:pt>
                <c:pt idx="22">
                  <c:v>45.5</c:v>
                </c:pt>
                <c:pt idx="23">
                  <c:v>45.4</c:v>
                </c:pt>
              </c:numCache>
            </c:numRef>
          </c:val>
          <c:smooth val="0"/>
          <c:extLst xmlns:c16r2="http://schemas.microsoft.com/office/drawing/2015/06/chart">
            <c:ext xmlns:c16="http://schemas.microsoft.com/office/drawing/2014/chart" uri="{C3380CC4-5D6E-409C-BE32-E72D297353CC}">
              <c16:uniqueId val="{00000000-6710-7245-8611-E394784B3E7F}"/>
            </c:ext>
          </c:extLst>
        </c:ser>
        <c:ser>
          <c:idx val="1"/>
          <c:order val="1"/>
          <c:tx>
            <c:strRef>
              <c:f>Sheet1!$C$56</c:f>
              <c:strCache>
                <c:ptCount val="1"/>
                <c:pt idx="0">
                  <c:v>东北地区</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Sheet1!$A$57:$A$80</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Sheet1!$C$57:$C$80</c:f>
              <c:numCache>
                <c:formatCode>General</c:formatCode>
                <c:ptCount val="24"/>
                <c:pt idx="0">
                  <c:v>42.4</c:v>
                </c:pt>
                <c:pt idx="1">
                  <c:v>42.2</c:v>
                </c:pt>
                <c:pt idx="2">
                  <c:v>42.4</c:v>
                </c:pt>
                <c:pt idx="3">
                  <c:v>42.5</c:v>
                </c:pt>
                <c:pt idx="4">
                  <c:v>42.4</c:v>
                </c:pt>
                <c:pt idx="5">
                  <c:v>42.3</c:v>
                </c:pt>
                <c:pt idx="6">
                  <c:v>42.1</c:v>
                </c:pt>
                <c:pt idx="7">
                  <c:v>42.0</c:v>
                </c:pt>
                <c:pt idx="8">
                  <c:v>42.2</c:v>
                </c:pt>
                <c:pt idx="9">
                  <c:v>42.1</c:v>
                </c:pt>
                <c:pt idx="10">
                  <c:v>42.0</c:v>
                </c:pt>
                <c:pt idx="11">
                  <c:v>42.0</c:v>
                </c:pt>
                <c:pt idx="12">
                  <c:v>42.0</c:v>
                </c:pt>
                <c:pt idx="13">
                  <c:v>41.9</c:v>
                </c:pt>
                <c:pt idx="14">
                  <c:v>42.0</c:v>
                </c:pt>
                <c:pt idx="15">
                  <c:v>41.7</c:v>
                </c:pt>
                <c:pt idx="16">
                  <c:v>41.6</c:v>
                </c:pt>
                <c:pt idx="17">
                  <c:v>41.5</c:v>
                </c:pt>
                <c:pt idx="18">
                  <c:v>41.4</c:v>
                </c:pt>
                <c:pt idx="19">
                  <c:v>41.3</c:v>
                </c:pt>
                <c:pt idx="20">
                  <c:v>41.5</c:v>
                </c:pt>
                <c:pt idx="21">
                  <c:v>41.6</c:v>
                </c:pt>
                <c:pt idx="22">
                  <c:v>41.3</c:v>
                </c:pt>
                <c:pt idx="23">
                  <c:v>41.5</c:v>
                </c:pt>
              </c:numCache>
            </c:numRef>
          </c:val>
          <c:smooth val="0"/>
          <c:extLst xmlns:c16r2="http://schemas.microsoft.com/office/drawing/2015/06/chart">
            <c:ext xmlns:c16="http://schemas.microsoft.com/office/drawing/2014/chart" uri="{C3380CC4-5D6E-409C-BE32-E72D297353CC}">
              <c16:uniqueId val="{00000001-6710-7245-8611-E394784B3E7F}"/>
            </c:ext>
          </c:extLst>
        </c:ser>
        <c:ser>
          <c:idx val="2"/>
          <c:order val="2"/>
          <c:tx>
            <c:strRef>
              <c:f>Sheet1!$D$56</c:f>
              <c:strCache>
                <c:ptCount val="1"/>
                <c:pt idx="0">
                  <c:v>华东地区</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strRef>
              <c:f>Sheet1!$A$57:$A$80</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Sheet1!$D$57:$D$80</c:f>
              <c:numCache>
                <c:formatCode>General</c:formatCode>
                <c:ptCount val="24"/>
                <c:pt idx="0">
                  <c:v>49.3</c:v>
                </c:pt>
                <c:pt idx="1">
                  <c:v>49.0</c:v>
                </c:pt>
                <c:pt idx="2">
                  <c:v>49.1</c:v>
                </c:pt>
                <c:pt idx="3">
                  <c:v>48.8</c:v>
                </c:pt>
                <c:pt idx="4">
                  <c:v>48.5</c:v>
                </c:pt>
                <c:pt idx="5">
                  <c:v>48.3</c:v>
                </c:pt>
                <c:pt idx="6">
                  <c:v>48.0</c:v>
                </c:pt>
                <c:pt idx="7">
                  <c:v>48.2</c:v>
                </c:pt>
                <c:pt idx="8">
                  <c:v>48.3</c:v>
                </c:pt>
                <c:pt idx="9">
                  <c:v>48.4</c:v>
                </c:pt>
                <c:pt idx="10">
                  <c:v>48.2</c:v>
                </c:pt>
                <c:pt idx="11">
                  <c:v>48.2</c:v>
                </c:pt>
                <c:pt idx="12">
                  <c:v>48.4</c:v>
                </c:pt>
                <c:pt idx="13">
                  <c:v>48.1</c:v>
                </c:pt>
                <c:pt idx="14">
                  <c:v>48.4</c:v>
                </c:pt>
                <c:pt idx="15">
                  <c:v>48.1</c:v>
                </c:pt>
                <c:pt idx="16">
                  <c:v>47.8</c:v>
                </c:pt>
                <c:pt idx="17">
                  <c:v>48.1</c:v>
                </c:pt>
                <c:pt idx="18">
                  <c:v>47.8</c:v>
                </c:pt>
                <c:pt idx="19">
                  <c:v>48.1</c:v>
                </c:pt>
                <c:pt idx="20">
                  <c:v>48.2</c:v>
                </c:pt>
                <c:pt idx="21">
                  <c:v>47.9</c:v>
                </c:pt>
                <c:pt idx="22">
                  <c:v>48.1</c:v>
                </c:pt>
                <c:pt idx="23">
                  <c:v>48.2</c:v>
                </c:pt>
              </c:numCache>
            </c:numRef>
          </c:val>
          <c:smooth val="0"/>
          <c:extLst xmlns:c16r2="http://schemas.microsoft.com/office/drawing/2015/06/chart">
            <c:ext xmlns:c16="http://schemas.microsoft.com/office/drawing/2014/chart" uri="{C3380CC4-5D6E-409C-BE32-E72D297353CC}">
              <c16:uniqueId val="{00000002-6710-7245-8611-E394784B3E7F}"/>
            </c:ext>
          </c:extLst>
        </c:ser>
        <c:ser>
          <c:idx val="3"/>
          <c:order val="3"/>
          <c:tx>
            <c:strRef>
              <c:f>Sheet1!$E$56</c:f>
              <c:strCache>
                <c:ptCount val="1"/>
                <c:pt idx="0">
                  <c:v>中南地区</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cat>
            <c:strRef>
              <c:f>Sheet1!$A$57:$A$80</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Sheet1!$E$57:$E$80</c:f>
              <c:numCache>
                <c:formatCode>General</c:formatCode>
                <c:ptCount val="24"/>
                <c:pt idx="0">
                  <c:v>50.3</c:v>
                </c:pt>
                <c:pt idx="1">
                  <c:v>50.0</c:v>
                </c:pt>
                <c:pt idx="2">
                  <c:v>50.2</c:v>
                </c:pt>
                <c:pt idx="3">
                  <c:v>49.9</c:v>
                </c:pt>
                <c:pt idx="4">
                  <c:v>50.1</c:v>
                </c:pt>
                <c:pt idx="5">
                  <c:v>49.8</c:v>
                </c:pt>
                <c:pt idx="6">
                  <c:v>49.5</c:v>
                </c:pt>
                <c:pt idx="7">
                  <c:v>49.8</c:v>
                </c:pt>
                <c:pt idx="8">
                  <c:v>50.0</c:v>
                </c:pt>
                <c:pt idx="9">
                  <c:v>49.8</c:v>
                </c:pt>
                <c:pt idx="10">
                  <c:v>49.6</c:v>
                </c:pt>
                <c:pt idx="11">
                  <c:v>49.6</c:v>
                </c:pt>
                <c:pt idx="12">
                  <c:v>50.0</c:v>
                </c:pt>
                <c:pt idx="13">
                  <c:v>49.7</c:v>
                </c:pt>
                <c:pt idx="14">
                  <c:v>50.0</c:v>
                </c:pt>
                <c:pt idx="15">
                  <c:v>49.8</c:v>
                </c:pt>
                <c:pt idx="16">
                  <c:v>49.7</c:v>
                </c:pt>
                <c:pt idx="17">
                  <c:v>49.5</c:v>
                </c:pt>
                <c:pt idx="18">
                  <c:v>49.5</c:v>
                </c:pt>
                <c:pt idx="19">
                  <c:v>49.5</c:v>
                </c:pt>
                <c:pt idx="20">
                  <c:v>49.8</c:v>
                </c:pt>
                <c:pt idx="21">
                  <c:v>49.6</c:v>
                </c:pt>
                <c:pt idx="22">
                  <c:v>49.8</c:v>
                </c:pt>
                <c:pt idx="23">
                  <c:v>50.0</c:v>
                </c:pt>
              </c:numCache>
            </c:numRef>
          </c:val>
          <c:smooth val="0"/>
          <c:extLst xmlns:c16r2="http://schemas.microsoft.com/office/drawing/2015/06/chart">
            <c:ext xmlns:c16="http://schemas.microsoft.com/office/drawing/2014/chart" uri="{C3380CC4-5D6E-409C-BE32-E72D297353CC}">
              <c16:uniqueId val="{00000003-6710-7245-8611-E394784B3E7F}"/>
            </c:ext>
          </c:extLst>
        </c:ser>
        <c:ser>
          <c:idx val="4"/>
          <c:order val="4"/>
          <c:tx>
            <c:strRef>
              <c:f>Sheet1!$F$56</c:f>
              <c:strCache>
                <c:ptCount val="1"/>
                <c:pt idx="0">
                  <c:v>西南地区</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Sheet1!$A$57:$A$80</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Sheet1!$F$57:$F$80</c:f>
              <c:numCache>
                <c:formatCode>General</c:formatCode>
                <c:ptCount val="24"/>
                <c:pt idx="0">
                  <c:v>47.8</c:v>
                </c:pt>
                <c:pt idx="1">
                  <c:v>47.7</c:v>
                </c:pt>
                <c:pt idx="2">
                  <c:v>47.8</c:v>
                </c:pt>
                <c:pt idx="3">
                  <c:v>47.7</c:v>
                </c:pt>
                <c:pt idx="4">
                  <c:v>47.5</c:v>
                </c:pt>
                <c:pt idx="5">
                  <c:v>47.6</c:v>
                </c:pt>
                <c:pt idx="6">
                  <c:v>47.5</c:v>
                </c:pt>
                <c:pt idx="7">
                  <c:v>47.3</c:v>
                </c:pt>
                <c:pt idx="8">
                  <c:v>47.5</c:v>
                </c:pt>
                <c:pt idx="9">
                  <c:v>47.4</c:v>
                </c:pt>
                <c:pt idx="10">
                  <c:v>47.5</c:v>
                </c:pt>
                <c:pt idx="11">
                  <c:v>47.5</c:v>
                </c:pt>
                <c:pt idx="12">
                  <c:v>47.5</c:v>
                </c:pt>
                <c:pt idx="13">
                  <c:v>47.4</c:v>
                </c:pt>
                <c:pt idx="14">
                  <c:v>47.4</c:v>
                </c:pt>
                <c:pt idx="15">
                  <c:v>47.3</c:v>
                </c:pt>
                <c:pt idx="16">
                  <c:v>47.2</c:v>
                </c:pt>
                <c:pt idx="17">
                  <c:v>47.2</c:v>
                </c:pt>
                <c:pt idx="18">
                  <c:v>47.0</c:v>
                </c:pt>
                <c:pt idx="19">
                  <c:v>47.1</c:v>
                </c:pt>
                <c:pt idx="20">
                  <c:v>47.3</c:v>
                </c:pt>
                <c:pt idx="21">
                  <c:v>47.0</c:v>
                </c:pt>
                <c:pt idx="22">
                  <c:v>46.9</c:v>
                </c:pt>
                <c:pt idx="23">
                  <c:v>47.2</c:v>
                </c:pt>
              </c:numCache>
            </c:numRef>
          </c:val>
          <c:smooth val="0"/>
          <c:extLst xmlns:c16r2="http://schemas.microsoft.com/office/drawing/2015/06/chart">
            <c:ext xmlns:c16="http://schemas.microsoft.com/office/drawing/2014/chart" uri="{C3380CC4-5D6E-409C-BE32-E72D297353CC}">
              <c16:uniqueId val="{00000004-6710-7245-8611-E394784B3E7F}"/>
            </c:ext>
          </c:extLst>
        </c:ser>
        <c:ser>
          <c:idx val="5"/>
          <c:order val="5"/>
          <c:tx>
            <c:strRef>
              <c:f>Sheet1!$G$56</c:f>
              <c:strCache>
                <c:ptCount val="1"/>
                <c:pt idx="0">
                  <c:v>西北地区</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Sheet1!$A$57:$A$80</c:f>
              <c:strCache>
                <c:ptCount val="24"/>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strCache>
            </c:strRef>
          </c:cat>
          <c:val>
            <c:numRef>
              <c:f>Sheet1!$G$57:$G$80</c:f>
              <c:numCache>
                <c:formatCode>General</c:formatCode>
                <c:ptCount val="24"/>
                <c:pt idx="0">
                  <c:v>42.9</c:v>
                </c:pt>
                <c:pt idx="1">
                  <c:v>43.0</c:v>
                </c:pt>
                <c:pt idx="2">
                  <c:v>43.3</c:v>
                </c:pt>
                <c:pt idx="3">
                  <c:v>43.4</c:v>
                </c:pt>
                <c:pt idx="4">
                  <c:v>43.0</c:v>
                </c:pt>
                <c:pt idx="5">
                  <c:v>42.8</c:v>
                </c:pt>
                <c:pt idx="6">
                  <c:v>42.4</c:v>
                </c:pt>
                <c:pt idx="7">
                  <c:v>42.3</c:v>
                </c:pt>
                <c:pt idx="8">
                  <c:v>42.6</c:v>
                </c:pt>
                <c:pt idx="9">
                  <c:v>42.5</c:v>
                </c:pt>
                <c:pt idx="10">
                  <c:v>42.4</c:v>
                </c:pt>
                <c:pt idx="11">
                  <c:v>42.4</c:v>
                </c:pt>
                <c:pt idx="12">
                  <c:v>42.5</c:v>
                </c:pt>
                <c:pt idx="13">
                  <c:v>42.3</c:v>
                </c:pt>
                <c:pt idx="14">
                  <c:v>42.5</c:v>
                </c:pt>
                <c:pt idx="15">
                  <c:v>42.4</c:v>
                </c:pt>
                <c:pt idx="16">
                  <c:v>42.2</c:v>
                </c:pt>
                <c:pt idx="17">
                  <c:v>42.0</c:v>
                </c:pt>
                <c:pt idx="18">
                  <c:v>42.1</c:v>
                </c:pt>
                <c:pt idx="19">
                  <c:v>42.3</c:v>
                </c:pt>
                <c:pt idx="20">
                  <c:v>42.4</c:v>
                </c:pt>
                <c:pt idx="21">
                  <c:v>42.3</c:v>
                </c:pt>
                <c:pt idx="22">
                  <c:v>42.2</c:v>
                </c:pt>
                <c:pt idx="23">
                  <c:v>42.2</c:v>
                </c:pt>
              </c:numCache>
            </c:numRef>
          </c:val>
          <c:smooth val="0"/>
          <c:extLst xmlns:c16r2="http://schemas.microsoft.com/office/drawing/2015/06/chart">
            <c:ext xmlns:c16="http://schemas.microsoft.com/office/drawing/2014/chart" uri="{C3380CC4-5D6E-409C-BE32-E72D297353CC}">
              <c16:uniqueId val="{00000005-6710-7245-8611-E394784B3E7F}"/>
            </c:ext>
          </c:extLst>
        </c:ser>
        <c:dLbls>
          <c:showLegendKey val="0"/>
          <c:showVal val="0"/>
          <c:showCatName val="0"/>
          <c:showSerName val="0"/>
          <c:showPercent val="0"/>
          <c:showBubbleSize val="0"/>
        </c:dLbls>
        <c:marker val="1"/>
        <c:smooth val="0"/>
        <c:axId val="-1334182976"/>
        <c:axId val="-1334198288"/>
      </c:lineChart>
      <c:catAx>
        <c:axId val="-133418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334198288"/>
        <c:crosses val="autoZero"/>
        <c:auto val="1"/>
        <c:lblAlgn val="ctr"/>
        <c:lblOffset val="100"/>
        <c:noMultiLvlLbl val="0"/>
      </c:catAx>
      <c:valAx>
        <c:axId val="-1334198288"/>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334182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solidFill>
      <a:round/>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strRef>
              <c:f>工作表1!$A$2:$A$3</c:f>
              <c:strCache>
                <c:ptCount val="2"/>
                <c:pt idx="0">
                  <c:v>第一批</c:v>
                </c:pt>
                <c:pt idx="1">
                  <c:v>第二批</c:v>
                </c:pt>
              </c:strCache>
            </c:strRef>
          </c:cat>
          <c:val>
            <c:numRef>
              <c:f>工作表1!$B$2:$B$3</c:f>
              <c:numCache>
                <c:formatCode>General</c:formatCode>
                <c:ptCount val="2"/>
                <c:pt idx="0">
                  <c:v>248.0</c:v>
                </c:pt>
                <c:pt idx="1">
                  <c:v>1744.0</c:v>
                </c:pt>
              </c:numCache>
            </c:numRef>
          </c:val>
        </c:ser>
        <c:dLbls>
          <c:dLblPos val="outEnd"/>
          <c:showLegendKey val="0"/>
          <c:showVal val="1"/>
          <c:showCatName val="0"/>
          <c:showSerName val="0"/>
          <c:showPercent val="0"/>
          <c:showBubbleSize val="0"/>
        </c:dLbls>
        <c:gapWidth val="219"/>
        <c:overlap val="-27"/>
        <c:axId val="-1992756208"/>
        <c:axId val="-1993435200"/>
      </c:barChart>
      <c:catAx>
        <c:axId val="-1992756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3435200"/>
        <c:crosses val="autoZero"/>
        <c:auto val="1"/>
        <c:lblAlgn val="ctr"/>
        <c:lblOffset val="100"/>
        <c:noMultiLvlLbl val="0"/>
      </c:catAx>
      <c:valAx>
        <c:axId val="-1993435200"/>
        <c:scaling>
          <c:orientation val="minMax"/>
        </c:scaling>
        <c:delete val="0"/>
        <c:axPos val="l"/>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27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59851199979"/>
          <c:y val="0.0823696624536163"/>
          <c:w val="0.889240148800021"/>
          <c:h val="0.791725821196056"/>
        </c:manualLayout>
      </c:layout>
      <c:barChart>
        <c:barDir val="col"/>
        <c:grouping val="clustered"/>
        <c:varyColors val="0"/>
        <c:ser>
          <c:idx val="0"/>
          <c:order val="0"/>
          <c:tx>
            <c:strRef>
              <c:f>工作表1!$B$1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strRef>
              <c:f>工作表1!$A$2:$A$3</c:f>
              <c:strCache>
                <c:ptCount val="2"/>
                <c:pt idx="0">
                  <c:v>第一批</c:v>
                </c:pt>
                <c:pt idx="1">
                  <c:v>第二批</c:v>
                </c:pt>
              </c:strCache>
            </c:strRef>
          </c:cat>
          <c:val>
            <c:numRef>
              <c:f>工作表1!$B$2:$B$3</c:f>
              <c:numCache>
                <c:formatCode>General</c:formatCode>
                <c:ptCount val="2"/>
                <c:pt idx="0">
                  <c:v>9.0</c:v>
                </c:pt>
                <c:pt idx="1">
                  <c:v>48.0</c:v>
                </c:pt>
              </c:numCache>
            </c:numRef>
          </c:val>
        </c:ser>
        <c:dLbls>
          <c:dLblPos val="outEnd"/>
          <c:showLegendKey val="0"/>
          <c:showVal val="1"/>
          <c:showCatName val="0"/>
          <c:showSerName val="0"/>
          <c:showPercent val="0"/>
          <c:showBubbleSize val="0"/>
        </c:dLbls>
        <c:gapWidth val="219"/>
        <c:overlap val="-27"/>
        <c:axId val="-1994261520"/>
        <c:axId val="-1994257456"/>
      </c:barChart>
      <c:catAx>
        <c:axId val="-199426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4257456"/>
        <c:crosses val="autoZero"/>
        <c:auto val="1"/>
        <c:lblAlgn val="ctr"/>
        <c:lblOffset val="100"/>
        <c:noMultiLvlLbl val="0"/>
      </c:catAx>
      <c:valAx>
        <c:axId val="-1994257456"/>
        <c:scaling>
          <c:orientation val="minMax"/>
        </c:scaling>
        <c:delete val="0"/>
        <c:axPos val="l"/>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426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charset="0"/>
                    <a:ea typeface="Times New Roman" charset="0"/>
                    <a:cs typeface="Times New Roman"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工作表1!$A$2:$A$28</c:f>
              <c:strCache>
                <c:ptCount val="27"/>
                <c:pt idx="0">
                  <c:v>山东</c:v>
                </c:pt>
                <c:pt idx="1">
                  <c:v>广东</c:v>
                </c:pt>
                <c:pt idx="2">
                  <c:v>浙江</c:v>
                </c:pt>
                <c:pt idx="3">
                  <c:v>安徽</c:v>
                </c:pt>
                <c:pt idx="4">
                  <c:v>江苏</c:v>
                </c:pt>
                <c:pt idx="5">
                  <c:v>上海</c:v>
                </c:pt>
                <c:pt idx="6">
                  <c:v>四川</c:v>
                </c:pt>
                <c:pt idx="7">
                  <c:v>福建</c:v>
                </c:pt>
                <c:pt idx="8">
                  <c:v>湖南</c:v>
                </c:pt>
                <c:pt idx="9">
                  <c:v>河北</c:v>
                </c:pt>
                <c:pt idx="10">
                  <c:v>辽宁</c:v>
                </c:pt>
                <c:pt idx="11">
                  <c:v>湖北</c:v>
                </c:pt>
                <c:pt idx="12">
                  <c:v>陕西</c:v>
                </c:pt>
                <c:pt idx="13">
                  <c:v>云南</c:v>
                </c:pt>
                <c:pt idx="14">
                  <c:v>江西</c:v>
                </c:pt>
                <c:pt idx="15">
                  <c:v>天津</c:v>
                </c:pt>
                <c:pt idx="16">
                  <c:v>北京</c:v>
                </c:pt>
                <c:pt idx="17">
                  <c:v>河南</c:v>
                </c:pt>
                <c:pt idx="18">
                  <c:v>重庆</c:v>
                </c:pt>
                <c:pt idx="19">
                  <c:v>甘肃</c:v>
                </c:pt>
                <c:pt idx="20">
                  <c:v>新疆</c:v>
                </c:pt>
                <c:pt idx="21">
                  <c:v>贵州 </c:v>
                </c:pt>
                <c:pt idx="22">
                  <c:v>山西</c:v>
                </c:pt>
                <c:pt idx="23">
                  <c:v>内蒙</c:v>
                </c:pt>
                <c:pt idx="24">
                  <c:v>吉林</c:v>
                </c:pt>
                <c:pt idx="25">
                  <c:v>黑龙江</c:v>
                </c:pt>
                <c:pt idx="26">
                  <c:v>青海</c:v>
                </c:pt>
              </c:strCache>
            </c:strRef>
          </c:cat>
          <c:val>
            <c:numRef>
              <c:f>工作表1!$B$2:$B$28</c:f>
              <c:numCache>
                <c:formatCode>General</c:formatCode>
                <c:ptCount val="27"/>
                <c:pt idx="0">
                  <c:v>23.0</c:v>
                </c:pt>
                <c:pt idx="1">
                  <c:v>22.0</c:v>
                </c:pt>
                <c:pt idx="2">
                  <c:v>19.0</c:v>
                </c:pt>
                <c:pt idx="3">
                  <c:v>19.0</c:v>
                </c:pt>
                <c:pt idx="4">
                  <c:v>18.0</c:v>
                </c:pt>
                <c:pt idx="5">
                  <c:v>17.0</c:v>
                </c:pt>
                <c:pt idx="6">
                  <c:v>14.0</c:v>
                </c:pt>
                <c:pt idx="7">
                  <c:v>10.0</c:v>
                </c:pt>
                <c:pt idx="8">
                  <c:v>10.0</c:v>
                </c:pt>
                <c:pt idx="9">
                  <c:v>9.0</c:v>
                </c:pt>
                <c:pt idx="10">
                  <c:v>9.0</c:v>
                </c:pt>
                <c:pt idx="11">
                  <c:v>9.0</c:v>
                </c:pt>
                <c:pt idx="12">
                  <c:v>9.0</c:v>
                </c:pt>
                <c:pt idx="13">
                  <c:v>8.0</c:v>
                </c:pt>
                <c:pt idx="14">
                  <c:v>7.0</c:v>
                </c:pt>
                <c:pt idx="15">
                  <c:v>6.0</c:v>
                </c:pt>
                <c:pt idx="16">
                  <c:v>5.0</c:v>
                </c:pt>
                <c:pt idx="17">
                  <c:v>5.0</c:v>
                </c:pt>
                <c:pt idx="18">
                  <c:v>5.0</c:v>
                </c:pt>
                <c:pt idx="19">
                  <c:v>5.0</c:v>
                </c:pt>
                <c:pt idx="20">
                  <c:v>5.0</c:v>
                </c:pt>
                <c:pt idx="21">
                  <c:v>4.0</c:v>
                </c:pt>
                <c:pt idx="22">
                  <c:v>2.0</c:v>
                </c:pt>
                <c:pt idx="23">
                  <c:v>2.0</c:v>
                </c:pt>
                <c:pt idx="24">
                  <c:v>2.0</c:v>
                </c:pt>
                <c:pt idx="25">
                  <c:v>2.0</c:v>
                </c:pt>
                <c:pt idx="26">
                  <c:v>2.0</c:v>
                </c:pt>
              </c:numCache>
            </c:numRef>
          </c:val>
        </c:ser>
        <c:dLbls>
          <c:dLblPos val="outEnd"/>
          <c:showLegendKey val="0"/>
          <c:showVal val="1"/>
          <c:showCatName val="0"/>
          <c:showSerName val="0"/>
          <c:showPercent val="0"/>
          <c:showBubbleSize val="0"/>
        </c:dLbls>
        <c:gapWidth val="182"/>
        <c:axId val="-1498505584"/>
        <c:axId val="-1499362608"/>
      </c:barChart>
      <c:catAx>
        <c:axId val="-149850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imHei" charset="-122"/>
                <a:ea typeface="SimHei" charset="-122"/>
                <a:cs typeface="SimHei" charset="-122"/>
              </a:defRPr>
            </a:pPr>
            <a:endParaRPr lang="zh-CN"/>
          </a:p>
        </c:txPr>
        <c:crossAx val="-1499362608"/>
        <c:crosses val="autoZero"/>
        <c:auto val="1"/>
        <c:lblAlgn val="ctr"/>
        <c:lblOffset val="100"/>
        <c:noMultiLvlLbl val="0"/>
      </c:catAx>
      <c:valAx>
        <c:axId val="-149936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9850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工作表1!$A$2:$A$31</c:f>
              <c:strCache>
                <c:ptCount val="30"/>
                <c:pt idx="0">
                  <c:v>浙江</c:v>
                </c:pt>
                <c:pt idx="1">
                  <c:v>山东</c:v>
                </c:pt>
                <c:pt idx="2">
                  <c:v>广东</c:v>
                </c:pt>
                <c:pt idx="3">
                  <c:v>福建</c:v>
                </c:pt>
                <c:pt idx="4">
                  <c:v>河北</c:v>
                </c:pt>
                <c:pt idx="5">
                  <c:v>江苏</c:v>
                </c:pt>
                <c:pt idx="6">
                  <c:v>北京</c:v>
                </c:pt>
                <c:pt idx="7">
                  <c:v>河南</c:v>
                </c:pt>
                <c:pt idx="8">
                  <c:v>湖南</c:v>
                </c:pt>
                <c:pt idx="9">
                  <c:v>辽宁</c:v>
                </c:pt>
                <c:pt idx="10">
                  <c:v>安徽</c:v>
                </c:pt>
                <c:pt idx="11">
                  <c:v>重庆</c:v>
                </c:pt>
                <c:pt idx="12">
                  <c:v>四川</c:v>
                </c:pt>
                <c:pt idx="13">
                  <c:v>山西</c:v>
                </c:pt>
                <c:pt idx="14">
                  <c:v>上海</c:v>
                </c:pt>
                <c:pt idx="15">
                  <c:v>湖北</c:v>
                </c:pt>
                <c:pt idx="16">
                  <c:v>陕西</c:v>
                </c:pt>
                <c:pt idx="17">
                  <c:v>天津</c:v>
                </c:pt>
                <c:pt idx="18">
                  <c:v>江西</c:v>
                </c:pt>
                <c:pt idx="19">
                  <c:v>云南</c:v>
                </c:pt>
                <c:pt idx="20">
                  <c:v>甘肃</c:v>
                </c:pt>
                <c:pt idx="21">
                  <c:v>广西</c:v>
                </c:pt>
                <c:pt idx="22">
                  <c:v>宁夏</c:v>
                </c:pt>
                <c:pt idx="23">
                  <c:v>黑龙江</c:v>
                </c:pt>
                <c:pt idx="24">
                  <c:v>新疆</c:v>
                </c:pt>
                <c:pt idx="25">
                  <c:v>内蒙古</c:v>
                </c:pt>
                <c:pt idx="26">
                  <c:v>吉林</c:v>
                </c:pt>
                <c:pt idx="27">
                  <c:v>海南</c:v>
                </c:pt>
                <c:pt idx="28">
                  <c:v>贵州</c:v>
                </c:pt>
                <c:pt idx="29">
                  <c:v>青海</c:v>
                </c:pt>
              </c:strCache>
            </c:strRef>
          </c:cat>
          <c:val>
            <c:numRef>
              <c:f>工作表1!$B$2:$B$31</c:f>
              <c:numCache>
                <c:formatCode>General</c:formatCode>
                <c:ptCount val="30"/>
                <c:pt idx="0">
                  <c:v>148.0</c:v>
                </c:pt>
                <c:pt idx="1">
                  <c:v>124.0</c:v>
                </c:pt>
                <c:pt idx="2">
                  <c:v>123.0</c:v>
                </c:pt>
                <c:pt idx="3">
                  <c:v>113.0</c:v>
                </c:pt>
                <c:pt idx="4">
                  <c:v>99.0</c:v>
                </c:pt>
                <c:pt idx="5">
                  <c:v>99.0</c:v>
                </c:pt>
                <c:pt idx="6">
                  <c:v>92.0</c:v>
                </c:pt>
                <c:pt idx="7">
                  <c:v>91.0</c:v>
                </c:pt>
                <c:pt idx="8">
                  <c:v>69.0</c:v>
                </c:pt>
                <c:pt idx="9">
                  <c:v>66.0</c:v>
                </c:pt>
                <c:pt idx="10">
                  <c:v>66.0</c:v>
                </c:pt>
                <c:pt idx="11">
                  <c:v>66.0</c:v>
                </c:pt>
                <c:pt idx="12">
                  <c:v>65.0</c:v>
                </c:pt>
                <c:pt idx="13">
                  <c:v>64.0</c:v>
                </c:pt>
                <c:pt idx="14">
                  <c:v>64.0</c:v>
                </c:pt>
                <c:pt idx="15">
                  <c:v>48.0</c:v>
                </c:pt>
                <c:pt idx="16">
                  <c:v>45.0</c:v>
                </c:pt>
                <c:pt idx="17">
                  <c:v>39.0</c:v>
                </c:pt>
                <c:pt idx="18">
                  <c:v>35.0</c:v>
                </c:pt>
                <c:pt idx="19">
                  <c:v>35.0</c:v>
                </c:pt>
                <c:pt idx="20">
                  <c:v>32.0</c:v>
                </c:pt>
                <c:pt idx="21">
                  <c:v>30.0</c:v>
                </c:pt>
                <c:pt idx="22">
                  <c:v>28.0</c:v>
                </c:pt>
                <c:pt idx="23">
                  <c:v>18.0</c:v>
                </c:pt>
                <c:pt idx="24">
                  <c:v>18.0</c:v>
                </c:pt>
                <c:pt idx="25">
                  <c:v>15.0</c:v>
                </c:pt>
                <c:pt idx="26">
                  <c:v>15.0</c:v>
                </c:pt>
                <c:pt idx="27">
                  <c:v>14.0</c:v>
                </c:pt>
                <c:pt idx="28">
                  <c:v>14.0</c:v>
                </c:pt>
                <c:pt idx="29">
                  <c:v>8.0</c:v>
                </c:pt>
              </c:numCache>
            </c:numRef>
          </c:val>
        </c:ser>
        <c:dLbls>
          <c:dLblPos val="outEnd"/>
          <c:showLegendKey val="0"/>
          <c:showVal val="1"/>
          <c:showCatName val="0"/>
          <c:showSerName val="0"/>
          <c:showPercent val="0"/>
          <c:showBubbleSize val="0"/>
        </c:dLbls>
        <c:gapWidth val="182"/>
        <c:axId val="-1991299808"/>
        <c:axId val="-1368612528"/>
      </c:barChart>
      <c:catAx>
        <c:axId val="-199129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imHei" charset="-122"/>
                <a:ea typeface="SimHei" charset="-122"/>
                <a:cs typeface="SimHei" charset="-122"/>
              </a:defRPr>
            </a:pPr>
            <a:endParaRPr lang="zh-CN"/>
          </a:p>
        </c:txPr>
        <c:crossAx val="-1368612528"/>
        <c:crosses val="autoZero"/>
        <c:auto val="1"/>
        <c:lblAlgn val="ctr"/>
        <c:lblOffset val="100"/>
        <c:noMultiLvlLbl val="0"/>
      </c:catAx>
      <c:valAx>
        <c:axId val="-136861252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129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ED65496-5C7F-4A89-8204-123175F3CE21}"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alpha val="100000"/>
              </a:srgbClr>
            </a:solidFill>
            <a:miter lim="800000"/>
          </a:ln>
        </p:spPr>
      </p:sp>
      <p:sp>
        <p:nvSpPr>
          <p:cNvPr id="614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None/>
            </a:pPr>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a:extLst>
              <a:ext uri="{FF2B5EF4-FFF2-40B4-BE49-F238E27FC236}">
                <a16:creationId xmlns="" xmlns:a16="http://schemas.microsoft.com/office/drawing/2014/main" id="{771AB9EA-3859-DF42-9AE6-44E379D4F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a:extLst>
              <a:ext uri="{FF2B5EF4-FFF2-40B4-BE49-F238E27FC236}">
                <a16:creationId xmlns="" xmlns:a16="http://schemas.microsoft.com/office/drawing/2014/main" id="{98E89F61-5363-744E-91C2-62A192CC4D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24579" name="幻灯片编号占位符 3">
            <a:extLst>
              <a:ext uri="{FF2B5EF4-FFF2-40B4-BE49-F238E27FC236}">
                <a16:creationId xmlns="" xmlns:a16="http://schemas.microsoft.com/office/drawing/2014/main" id="{801E32BD-DB39-234B-8780-6DACA102C3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20D381-4D8F-3A4B-8FF2-4D428904C655}" type="slidenum">
              <a:rPr lang="zh-CN" altLang="en-US">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92275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a:extLst>
              <a:ext uri="{FF2B5EF4-FFF2-40B4-BE49-F238E27FC236}">
                <a16:creationId xmlns="" xmlns:a16="http://schemas.microsoft.com/office/drawing/2014/main" id="{04FD6C8D-AF0C-8B49-B090-3869AF212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备注占位符 2">
            <a:extLst>
              <a:ext uri="{FF2B5EF4-FFF2-40B4-BE49-F238E27FC236}">
                <a16:creationId xmlns="" xmlns:a16="http://schemas.microsoft.com/office/drawing/2014/main" id="{4210D8FA-757B-EA48-A2C8-865CD2DA9A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25603" name="幻灯片编号占位符 3">
            <a:extLst>
              <a:ext uri="{FF2B5EF4-FFF2-40B4-BE49-F238E27FC236}">
                <a16:creationId xmlns="" xmlns:a16="http://schemas.microsoft.com/office/drawing/2014/main" id="{17C60BC8-F426-4945-B300-9CBEFAAD88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55AF8AE-A195-6049-A97E-6D635709A784}" type="slidenum">
              <a:rPr lang="zh-CN" altLang="en-US">
                <a:latin typeface="Calibri" panose="020F0502020204030204" pitchFamily="34" charset="0"/>
              </a:rPr>
              <a:pPr/>
              <a:t>14</a:t>
            </a:fld>
            <a:endParaRPr lang="zh-CN" altLang="en-US">
              <a:latin typeface="Calibri" panose="020F0502020204030204" pitchFamily="34" charset="0"/>
            </a:endParaRPr>
          </a:p>
        </p:txBody>
      </p:sp>
    </p:spTree>
    <p:extLst>
      <p:ext uri="{BB962C8B-B14F-4D97-AF65-F5344CB8AC3E}">
        <p14:creationId xmlns:p14="http://schemas.microsoft.com/office/powerpoint/2010/main" val="66337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 xmlns:a16="http://schemas.microsoft.com/office/drawing/2014/main" id="{FC72EB9E-B67B-7D4A-B7C9-48CF908AD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备注占位符 2">
            <a:extLst>
              <a:ext uri="{FF2B5EF4-FFF2-40B4-BE49-F238E27FC236}">
                <a16:creationId xmlns="" xmlns:a16="http://schemas.microsoft.com/office/drawing/2014/main" id="{D820FB33-29AC-3743-98C5-9F74373C55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27651" name="幻灯片编号占位符 3">
            <a:extLst>
              <a:ext uri="{FF2B5EF4-FFF2-40B4-BE49-F238E27FC236}">
                <a16:creationId xmlns="" xmlns:a16="http://schemas.microsoft.com/office/drawing/2014/main" id="{F2DA4682-4AB8-D840-AA54-89C1A1132E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BB110D7-6992-7A4E-BB9B-D5EDAAFC9E1A}" type="slidenum">
              <a:rPr lang="zh-CN" altLang="en-US">
                <a:latin typeface="Calibri" panose="020F0502020204030204" pitchFamily="34" charset="0"/>
              </a:rPr>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341068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 xmlns:a16="http://schemas.microsoft.com/office/drawing/2014/main" id="{03BFDEEC-04E7-0A44-A158-6A8D717CE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备注占位符 2">
            <a:extLst>
              <a:ext uri="{FF2B5EF4-FFF2-40B4-BE49-F238E27FC236}">
                <a16:creationId xmlns="" xmlns:a16="http://schemas.microsoft.com/office/drawing/2014/main" id="{2DEE3DFD-1806-4144-8156-AE4E7E189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29699" name="幻灯片编号占位符 3">
            <a:extLst>
              <a:ext uri="{FF2B5EF4-FFF2-40B4-BE49-F238E27FC236}">
                <a16:creationId xmlns="" xmlns:a16="http://schemas.microsoft.com/office/drawing/2014/main" id="{4CFCF753-7006-334C-B2A6-5CF0E40D93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522644C-7E43-0A45-9467-993FE51D0010}" type="slidenum">
              <a:rPr lang="zh-CN" altLang="en-US">
                <a:latin typeface="Calibri" panose="020F0502020204030204" pitchFamily="34" charset="0"/>
              </a:rPr>
              <a:pPr/>
              <a:t>16</a:t>
            </a:fld>
            <a:endParaRPr lang="zh-CN" altLang="en-US">
              <a:latin typeface="Calibri" panose="020F0502020204030204" pitchFamily="34" charset="0"/>
            </a:endParaRPr>
          </a:p>
        </p:txBody>
      </p:sp>
    </p:spTree>
    <p:extLst>
      <p:ext uri="{BB962C8B-B14F-4D97-AF65-F5344CB8AC3E}">
        <p14:creationId xmlns:p14="http://schemas.microsoft.com/office/powerpoint/2010/main" val="207560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a:extLst>
              <a:ext uri="{FF2B5EF4-FFF2-40B4-BE49-F238E27FC236}">
                <a16:creationId xmlns="" xmlns:a16="http://schemas.microsoft.com/office/drawing/2014/main" id="{FB091C1D-0E34-5543-B391-B49391B5F3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a:extLst>
              <a:ext uri="{FF2B5EF4-FFF2-40B4-BE49-F238E27FC236}">
                <a16:creationId xmlns="" xmlns:a16="http://schemas.microsoft.com/office/drawing/2014/main" id="{164F1C30-AD7F-2643-801A-750407142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31747" name="幻灯片编号占位符 3">
            <a:extLst>
              <a:ext uri="{FF2B5EF4-FFF2-40B4-BE49-F238E27FC236}">
                <a16:creationId xmlns="" xmlns:a16="http://schemas.microsoft.com/office/drawing/2014/main" id="{09536BF2-9073-8A43-AEFA-2F1922B413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9E78F2-AE8F-5140-87B6-5E53927B13B1}" type="slidenum">
              <a:rPr lang="zh-CN" altLang="en-US">
                <a:latin typeface="Calibri" panose="020F0502020204030204" pitchFamily="34" charset="0"/>
              </a:rPr>
              <a:pPr/>
              <a:t>17</a:t>
            </a:fld>
            <a:endParaRPr lang="zh-CN" altLang="en-US">
              <a:latin typeface="Calibri" panose="020F0502020204030204" pitchFamily="34" charset="0"/>
            </a:endParaRPr>
          </a:p>
        </p:txBody>
      </p:sp>
    </p:spTree>
    <p:extLst>
      <p:ext uri="{BB962C8B-B14F-4D97-AF65-F5344CB8AC3E}">
        <p14:creationId xmlns:p14="http://schemas.microsoft.com/office/powerpoint/2010/main" val="215305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 xmlns:a16="http://schemas.microsoft.com/office/drawing/2014/main" id="{3CDE3B02-918B-8640-A3E4-DA5517171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a:extLst>
              <a:ext uri="{FF2B5EF4-FFF2-40B4-BE49-F238E27FC236}">
                <a16:creationId xmlns="" xmlns:a16="http://schemas.microsoft.com/office/drawing/2014/main" id="{774921AB-0579-2949-B5C3-7DEEA7A33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33795" name="幻灯片编号占位符 3">
            <a:extLst>
              <a:ext uri="{FF2B5EF4-FFF2-40B4-BE49-F238E27FC236}">
                <a16:creationId xmlns="" xmlns:a16="http://schemas.microsoft.com/office/drawing/2014/main" id="{E723CA9C-66B5-9840-BC05-CC99EB7EC9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473B37A-833F-F748-AADA-479BF8154E5D}" type="slidenum">
              <a:rPr lang="zh-CN" altLang="en-US">
                <a:latin typeface="Calibri" panose="020F0502020204030204" pitchFamily="34" charset="0"/>
              </a:rPr>
              <a:pPr/>
              <a:t>18</a:t>
            </a:fld>
            <a:endParaRPr lang="zh-CN" altLang="en-US">
              <a:latin typeface="Calibri" panose="020F0502020204030204" pitchFamily="34" charset="0"/>
            </a:endParaRPr>
          </a:p>
        </p:txBody>
      </p:sp>
    </p:spTree>
    <p:extLst>
      <p:ext uri="{BB962C8B-B14F-4D97-AF65-F5344CB8AC3E}">
        <p14:creationId xmlns:p14="http://schemas.microsoft.com/office/powerpoint/2010/main" val="84660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 xmlns:a16="http://schemas.microsoft.com/office/drawing/2014/main" id="{3CDE3B02-918B-8640-A3E4-DA5517171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a:extLst>
              <a:ext uri="{FF2B5EF4-FFF2-40B4-BE49-F238E27FC236}">
                <a16:creationId xmlns="" xmlns:a16="http://schemas.microsoft.com/office/drawing/2014/main" id="{774921AB-0579-2949-B5C3-7DEEA7A33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33795" name="幻灯片编号占位符 3">
            <a:extLst>
              <a:ext uri="{FF2B5EF4-FFF2-40B4-BE49-F238E27FC236}">
                <a16:creationId xmlns="" xmlns:a16="http://schemas.microsoft.com/office/drawing/2014/main" id="{E723CA9C-66B5-9840-BC05-CC99EB7EC9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473B37A-833F-F748-AADA-479BF8154E5D}" type="slidenum">
              <a:rPr lang="zh-CN" altLang="en-US">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51661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1062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2853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9448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74399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7951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8D35D0-0553-4945-860B-75EAD4A4656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8606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8D35D0-0553-4945-860B-75EAD4A4656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1973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6338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8D35D0-0553-4945-860B-75EAD4A4656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1688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3431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 xmlns:a16="http://schemas.microsoft.com/office/drawing/2014/main" id="{9BA66EE9-C7C7-224A-818A-263AC2870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备注占位符 2">
            <a:extLst>
              <a:ext uri="{FF2B5EF4-FFF2-40B4-BE49-F238E27FC236}">
                <a16:creationId xmlns="" xmlns:a16="http://schemas.microsoft.com/office/drawing/2014/main" id="{BC91B968-2FD0-CB47-B46C-2CFEAD0DBA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17411" name="幻灯片编号占位符 3">
            <a:extLst>
              <a:ext uri="{FF2B5EF4-FFF2-40B4-BE49-F238E27FC236}">
                <a16:creationId xmlns="" xmlns:a16="http://schemas.microsoft.com/office/drawing/2014/main" id="{4371B1AF-E985-264E-96A4-F8FF326A8F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6A9628E-78C4-3444-82D1-D29A3BBC4724}" type="slidenum">
              <a:rPr lang="zh-CN" altLang="en-US">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28032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 xmlns:a16="http://schemas.microsoft.com/office/drawing/2014/main" id="{1387CD1F-FD5D-9B44-8C47-70E958B299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a:extLst>
              <a:ext uri="{FF2B5EF4-FFF2-40B4-BE49-F238E27FC236}">
                <a16:creationId xmlns="" xmlns:a16="http://schemas.microsoft.com/office/drawing/2014/main" id="{B975DDD1-62C5-E848-8C6C-E8CD9A2A9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CN" altLang="en-US"/>
          </a:p>
        </p:txBody>
      </p:sp>
      <p:sp>
        <p:nvSpPr>
          <p:cNvPr id="23555" name="幻灯片编号占位符 3">
            <a:extLst>
              <a:ext uri="{FF2B5EF4-FFF2-40B4-BE49-F238E27FC236}">
                <a16:creationId xmlns="" xmlns:a16="http://schemas.microsoft.com/office/drawing/2014/main" id="{D9C0E516-3EEA-2D41-9F82-18820E92A0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208C20-C22A-7245-A04B-FAADB440FC52}" type="slidenum">
              <a:rPr lang="zh-CN" altLang="en-US">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339031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694237" y="111125"/>
            <a:ext cx="6967537" cy="528637"/>
          </a:xfrm>
          <a:prstGeom prst="rect">
            <a:avLst/>
          </a:prstGeom>
        </p:spPr>
        <p:txBody>
          <a:bodyPr/>
          <a:lstStyle>
            <a:lvl1pPr marL="0" indent="0">
              <a:buNone/>
              <a:defRPr sz="2400" b="0"/>
            </a:lvl1pPr>
          </a:lstStyle>
          <a:p>
            <a:pPr lvl="0"/>
            <a:r>
              <a:rPr kumimoji="1" lang="zh-CN" altLang="en-US" dirty="0"/>
              <a:t>单击此处编辑母版文本样式</a:t>
            </a:r>
          </a:p>
        </p:txBody>
      </p:sp>
      <p:sp>
        <p:nvSpPr>
          <p:cNvPr id="3" name="灯片编号占位符 5">
            <a:extLst>
              <a:ext uri="{FF2B5EF4-FFF2-40B4-BE49-F238E27FC236}">
                <a16:creationId xmlns="" xmlns:a16="http://schemas.microsoft.com/office/drawing/2014/main" id="{4F69744C-E315-4C92-A3B8-235D6880AAA2}"/>
              </a:ext>
            </a:extLst>
          </p:cNvPr>
          <p:cNvSpPr>
            <a:spLocks noGrp="1"/>
          </p:cNvSpPr>
          <p:nvPr>
            <p:ph type="sldNum" sz="quarter" idx="12"/>
          </p:nvPr>
        </p:nvSpPr>
        <p:spPr>
          <a:xfrm>
            <a:off x="11386225" y="6429307"/>
            <a:ext cx="604736" cy="365125"/>
          </a:xfrm>
          <a:prstGeom prst="rect">
            <a:avLst/>
          </a:prstGeom>
        </p:spPr>
        <p:txBody>
          <a:bodyPr/>
          <a:lstStyle>
            <a:lvl1pPr>
              <a:defRPr/>
            </a:lvl1pPr>
          </a:lstStyle>
          <a:p>
            <a:fld id="{5D57736E-4E4F-4441-9BF0-391630545BA8}" type="slidenum">
              <a:rPr lang="zh-CN" altLang="en-US"/>
              <a:pPr/>
              <a:t>‹#›</a:t>
            </a:fld>
            <a:endParaRPr lang="zh-CN" altLang="en-US"/>
          </a:p>
        </p:txBody>
      </p:sp>
      <p:cxnSp>
        <p:nvCxnSpPr>
          <p:cNvPr id="6" name="直接连接符 5"/>
          <p:cNvCxnSpPr/>
          <p:nvPr userDrawn="1"/>
        </p:nvCxnSpPr>
        <p:spPr>
          <a:xfrm>
            <a:off x="733404" y="789135"/>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0" y="0"/>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Tree>
    <p:extLst>
      <p:ext uri="{BB962C8B-B14F-4D97-AF65-F5344CB8AC3E}">
        <p14:creationId xmlns:p14="http://schemas.microsoft.com/office/powerpoint/2010/main" val="12750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61160" y="365125"/>
            <a:ext cx="8869680" cy="671195"/>
          </a:xfrm>
        </p:spPr>
        <p:txBody>
          <a:bodyPr/>
          <a:lstStyle>
            <a:lvl1pPr algn="ctr">
              <a:defRPr b="1">
                <a:solidFill>
                  <a:srgbClr val="332D2D"/>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p:spPr>
        <p:txBody>
          <a:bodyPr vert="horz" wrap="square" lIns="91440" tIns="45720" rIns="91440" bIns="45720" numCol="1" rtlCol="0" anchor="t" anchorCtr="0" compatLnSpc="1">
            <a:norm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2"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3"/>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E8141E4-60A0-42BB-8FE5-8C7F063343F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21/4/29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微软雅黑" panose="020B0503020204020204" pitchFamily="34" charset="-122"/>
                <a:ea typeface="Microsoft YaHei UI" panose="020B0503020204020204" pitchFamily="34" charset="-122"/>
              </a:defRPr>
            </a:lvl1pPr>
          </a:lstStyle>
          <a:p>
            <a:pPr lvl="0" eaLnBrk="1" hangingPunct="1">
              <a:buNone/>
            </a:pPr>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Microsoft YaHei UI"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emf"/><Relationship Id="rId5" Type="http://schemas.openxmlformats.org/officeDocument/2006/relationships/image" Target="../media/image4.emf"/><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slideLayout" Target="../slideLayouts/slideLayout7.xml"/><Relationship Id="rId8" Type="http://schemas.openxmlformats.org/officeDocument/2006/relationships/image" Target="../media/image3.jpeg"/><Relationship Id="rId9" Type="http://schemas.openxmlformats.org/officeDocument/2006/relationships/image" Target="../media/image2.emf"/><Relationship Id="rId10" Type="http://schemas.openxmlformats.org/officeDocument/2006/relationships/image" Target="../media/image4.emf"/><Relationship Id="rId1" Type="http://schemas.openxmlformats.org/officeDocument/2006/relationships/tags" Target="../tags/tag2.xml"/><Relationship Id="rId2" Type="http://schemas.openxmlformats.org/officeDocument/2006/relationships/tags" Target="../tags/tag3.xml"/></Relationships>
</file>

<file path=ppt/slides/_rels/slide33.xml.rels><?xml version="1.0" encoding="UTF-8" standalone="yes"?>
<Relationships xmlns="http://schemas.openxmlformats.org/package/2006/relationships"><Relationship Id="rId9" Type="http://schemas.openxmlformats.org/officeDocument/2006/relationships/tags" Target="../tags/tag16.xml"/><Relationship Id="rId20" Type="http://schemas.openxmlformats.org/officeDocument/2006/relationships/tags" Target="../tags/tag27.xml"/><Relationship Id="rId21" Type="http://schemas.openxmlformats.org/officeDocument/2006/relationships/tags" Target="../tags/tag28.xml"/><Relationship Id="rId22" Type="http://schemas.openxmlformats.org/officeDocument/2006/relationships/tags" Target="../tags/tag29.xml"/><Relationship Id="rId23" Type="http://schemas.openxmlformats.org/officeDocument/2006/relationships/slideLayout" Target="../slideLayouts/slideLayout7.xml"/><Relationship Id="rId24" Type="http://schemas.openxmlformats.org/officeDocument/2006/relationships/image" Target="../media/image3.jpeg"/><Relationship Id="rId25" Type="http://schemas.openxmlformats.org/officeDocument/2006/relationships/image" Target="../media/image2.emf"/><Relationship Id="rId26" Type="http://schemas.openxmlformats.org/officeDocument/2006/relationships/image" Target="../media/image4.emf"/><Relationship Id="rId10" Type="http://schemas.openxmlformats.org/officeDocument/2006/relationships/tags" Target="../tags/tag17.xml"/><Relationship Id="rId11" Type="http://schemas.openxmlformats.org/officeDocument/2006/relationships/tags" Target="../tags/tag18.xml"/><Relationship Id="rId12" Type="http://schemas.openxmlformats.org/officeDocument/2006/relationships/tags" Target="../tags/tag19.xml"/><Relationship Id="rId13" Type="http://schemas.openxmlformats.org/officeDocument/2006/relationships/tags" Target="../tags/tag20.xml"/><Relationship Id="rId14" Type="http://schemas.openxmlformats.org/officeDocument/2006/relationships/tags" Target="../tags/tag21.xml"/><Relationship Id="rId15" Type="http://schemas.openxmlformats.org/officeDocument/2006/relationships/tags" Target="../tags/tag22.xml"/><Relationship Id="rId16" Type="http://schemas.openxmlformats.org/officeDocument/2006/relationships/tags" Target="../tags/tag23.xml"/><Relationship Id="rId17" Type="http://schemas.openxmlformats.org/officeDocument/2006/relationships/tags" Target="../tags/tag24.xml"/><Relationship Id="rId18" Type="http://schemas.openxmlformats.org/officeDocument/2006/relationships/tags" Target="../tags/tag25.xml"/><Relationship Id="rId19" Type="http://schemas.openxmlformats.org/officeDocument/2006/relationships/tags" Target="../tags/tag26.xml"/><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tags" Target="../tags/tag11.xml"/><Relationship Id="rId5" Type="http://schemas.openxmlformats.org/officeDocument/2006/relationships/tags" Target="../tags/tag12.xml"/><Relationship Id="rId6" Type="http://schemas.openxmlformats.org/officeDocument/2006/relationships/tags" Target="../tags/tag13.xml"/><Relationship Id="rId7" Type="http://schemas.openxmlformats.org/officeDocument/2006/relationships/tags" Target="../tags/tag14.xml"/><Relationship Id="rId8"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jpeg"/><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tags" Target="../tags/tag30.xml"/><Relationship Id="rId2"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jpeg"/><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tags" Target="../tags/tag32.xml"/><Relationship Id="rId2"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jpeg"/><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tags" Target="../tags/tag34.xml"/><Relationship Id="rId2"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image" Target="../media/image5.png"/><Relationship Id="rId6" Type="http://schemas.openxmlformats.org/officeDocument/2006/relationships/image" Target="../media/image6.gif"/><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chart" Target="../charts/chart1.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chart" Target="../charts/chart2.xml"/><Relationship Id="rId8" Type="http://schemas.openxmlformats.org/officeDocument/2006/relationships/image" Target="../media/image13.png"/><Relationship Id="rId9" Type="http://schemas.openxmlformats.org/officeDocument/2006/relationships/image" Target="../media/image14.tif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 Id="rId3" Type="http://schemas.openxmlformats.org/officeDocument/2006/relationships/image" Target="../media/image4.emf"/></Relationships>
</file>

<file path=ppt/slides/_rels/slide51.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7.xml"/><Relationship Id="rId3"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8.png"/><Relationship Id="rId5"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image" Target="../media/image15.pn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7"/>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9" name="Text Placeholder 1"/>
          <p:cNvSpPr txBox="1"/>
          <p:nvPr/>
        </p:nvSpPr>
        <p:spPr>
          <a:xfrm>
            <a:off x="1376436" y="1946275"/>
            <a:ext cx="10705836" cy="5873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Aft>
                <a:spcPts val="0"/>
              </a:spcAft>
              <a:buNone/>
              <a:defRPr/>
            </a:pPr>
            <a:r>
              <a:rPr lang="zh-CN" altLang="en-US" sz="4400" b="1" dirty="0" smtClean="0">
                <a:solidFill>
                  <a:srgbClr val="19696D"/>
                </a:solidFill>
                <a:latin typeface="微软雅黑" panose="020B0503020204020204" pitchFamily="34" charset="-122"/>
                <a:ea typeface="微软雅黑" panose="020B0503020204020204" pitchFamily="34" charset="-122"/>
                <a:cs typeface="微软雅黑" panose="020B0503020204020204" pitchFamily="34" charset="-122"/>
              </a:rPr>
              <a:t>申报国家级专精特新“小巨人</a:t>
            </a:r>
            <a:r>
              <a:rPr lang="en-US" altLang="zh-CN" sz="4400" b="1" dirty="0" smtClean="0">
                <a:solidFill>
                  <a:srgbClr val="19696D"/>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400" b="1" dirty="0" smtClean="0">
                <a:solidFill>
                  <a:srgbClr val="19696D"/>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4400" b="1" dirty="0" smtClean="0">
              <a:solidFill>
                <a:srgbClr val="19696D"/>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fontAlgn="auto">
              <a:spcAft>
                <a:spcPts val="0"/>
              </a:spcAft>
              <a:buNone/>
              <a:defRPr/>
            </a:pPr>
            <a:r>
              <a:rPr lang="zh-CN" altLang="en-US" sz="4400" b="1" dirty="0" smtClean="0">
                <a:solidFill>
                  <a:srgbClr val="19696D"/>
                </a:solidFill>
                <a:latin typeface="微软雅黑" panose="020B0503020204020204" pitchFamily="34" charset="-122"/>
                <a:ea typeface="微软雅黑" panose="020B0503020204020204" pitchFamily="34" charset="-122"/>
                <a:cs typeface="微软雅黑" panose="020B0503020204020204" pitchFamily="34" charset="-122"/>
              </a:rPr>
              <a:t>你准备好了吗？</a:t>
            </a:r>
            <a:endParaRPr lang="zh-CN" altLang="en-US" sz="4400" b="1" dirty="0">
              <a:solidFill>
                <a:srgbClr val="19696D"/>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6" name="Straight Connector 9"/>
          <p:cNvCxnSpPr>
            <a:cxnSpLocks/>
          </p:cNvCxnSpPr>
          <p:nvPr/>
        </p:nvCxnSpPr>
        <p:spPr>
          <a:xfrm>
            <a:off x="952237" y="2626995"/>
            <a:ext cx="66971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25" name="图片 4"/>
          <p:cNvPicPr>
            <a:picLocks noChangeAspect="1"/>
          </p:cNvPicPr>
          <p:nvPr/>
        </p:nvPicPr>
        <p:blipFill>
          <a:blip r:embed="rId4"/>
          <a:stretch>
            <a:fillRect/>
          </a:stretch>
        </p:blipFill>
        <p:spPr>
          <a:xfrm>
            <a:off x="1190625" y="836613"/>
            <a:ext cx="1597025" cy="566737"/>
          </a:xfrm>
          <a:prstGeom prst="rect">
            <a:avLst/>
          </a:prstGeom>
          <a:noFill/>
          <a:ln w="9525">
            <a:noFill/>
          </a:ln>
        </p:spPr>
      </p:pic>
      <p:sp>
        <p:nvSpPr>
          <p:cNvPr id="5126" name="副标题 2"/>
          <p:cNvSpPr txBox="1"/>
          <p:nvPr/>
        </p:nvSpPr>
        <p:spPr>
          <a:xfrm>
            <a:off x="1705769" y="5475610"/>
            <a:ext cx="8780462" cy="1475735"/>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buNone/>
            </a:pPr>
            <a:r>
              <a:rPr lang="zh-CN" altLang="en-US" sz="2000" dirty="0" smtClean="0">
                <a:solidFill>
                  <a:srgbClr val="595959"/>
                </a:solidFill>
                <a:ea typeface="微软雅黑" panose="020B0503020204020204" pitchFamily="34" charset="-122"/>
              </a:rPr>
              <a:t>赛迪顾问</a:t>
            </a:r>
            <a:r>
              <a:rPr lang="zh-CN" altLang="en-US" sz="2000" dirty="0">
                <a:solidFill>
                  <a:srgbClr val="595959"/>
                </a:solidFill>
                <a:ea typeface="微软雅黑" panose="020B0503020204020204" pitchFamily="34" charset="-122"/>
              </a:rPr>
              <a:t> </a:t>
            </a:r>
            <a:r>
              <a:rPr lang="zh-CN" altLang="en-US" sz="2000" dirty="0" smtClean="0">
                <a:solidFill>
                  <a:srgbClr val="595959"/>
                </a:solidFill>
                <a:ea typeface="微软雅黑" panose="020B0503020204020204" pitchFamily="34" charset="-122"/>
              </a:rPr>
              <a:t>王婧</a:t>
            </a:r>
            <a:endParaRPr lang="en-US" altLang="zh-CN" sz="2000" dirty="0" smtClean="0">
              <a:solidFill>
                <a:srgbClr val="595959"/>
              </a:solidFill>
              <a:ea typeface="微软雅黑" panose="020B0503020204020204" pitchFamily="34" charset="-122"/>
            </a:endParaRPr>
          </a:p>
          <a:p>
            <a:pPr marL="0" lvl="0" indent="0" algn="ctr" eaLnBrk="1" hangingPunct="1">
              <a:buNone/>
            </a:pPr>
            <a:r>
              <a:rPr lang="en-US" altLang="zh-CN" sz="2000" dirty="0" smtClean="0">
                <a:solidFill>
                  <a:srgbClr val="595959"/>
                </a:solidFill>
                <a:ea typeface="微软雅黑" panose="020B0503020204020204" pitchFamily="34" charset="-122"/>
              </a:rPr>
              <a:t>13757754762</a:t>
            </a:r>
            <a:r>
              <a:rPr lang="en-US" altLang="zh-CN" sz="2000" dirty="0">
                <a:solidFill>
                  <a:srgbClr val="595959"/>
                </a:solidFill>
                <a:ea typeface="微软雅黑" panose="020B0503020204020204" pitchFamily="34" charset="-122"/>
              </a:rPr>
              <a:t/>
            </a:r>
            <a:br>
              <a:rPr lang="en-US" altLang="zh-CN" sz="2000" dirty="0">
                <a:solidFill>
                  <a:srgbClr val="595959"/>
                </a:solidFill>
                <a:ea typeface="微软雅黑" panose="020B0503020204020204" pitchFamily="34" charset="-122"/>
              </a:rPr>
            </a:br>
            <a:r>
              <a:rPr lang="en-US" altLang="zh-CN" sz="2000" dirty="0" smtClean="0">
                <a:solidFill>
                  <a:srgbClr val="595959"/>
                </a:solidFill>
                <a:ea typeface="微软雅黑" panose="020B0503020204020204" pitchFamily="34" charset="-122"/>
              </a:rPr>
              <a:t>2021</a:t>
            </a:r>
            <a:r>
              <a:rPr lang="zh-CN" altLang="en-US" sz="2000" dirty="0" smtClean="0">
                <a:solidFill>
                  <a:srgbClr val="595959"/>
                </a:solidFill>
                <a:ea typeface="微软雅黑" panose="020B0503020204020204" pitchFamily="34" charset="-122"/>
              </a:rPr>
              <a:t>年</a:t>
            </a:r>
            <a:r>
              <a:rPr lang="en-US" altLang="zh-CN" sz="2000" dirty="0">
                <a:solidFill>
                  <a:srgbClr val="595959"/>
                </a:solidFill>
                <a:ea typeface="微软雅黑" panose="020B0503020204020204" pitchFamily="34" charset="-122"/>
              </a:rPr>
              <a:t>4</a:t>
            </a:r>
            <a:r>
              <a:rPr lang="zh-CN" altLang="en-US" sz="2000" dirty="0" smtClean="0">
                <a:solidFill>
                  <a:srgbClr val="595959"/>
                </a:solidFill>
                <a:ea typeface="微软雅黑" panose="020B0503020204020204" pitchFamily="34" charset="-122"/>
              </a:rPr>
              <a:t>月</a:t>
            </a:r>
            <a:endParaRPr lang="zh-CN" altLang="en-US" sz="2000" dirty="0">
              <a:solidFill>
                <a:srgbClr val="595959"/>
              </a:solidFill>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47" name="剪去单圆角的矩形 46"/>
          <p:cNvSpPr/>
          <p:nvPr/>
        </p:nvSpPr>
        <p:spPr>
          <a:xfrm>
            <a:off x="7469625" y="3915964"/>
            <a:ext cx="4754991" cy="1858311"/>
          </a:xfrm>
          <a:prstGeom prst="snipRoundRect">
            <a:avLst/>
          </a:prstGeom>
          <a:gradFill flip="none" rotWithShape="1">
            <a:gsLst>
              <a:gs pos="0">
                <a:srgbClr val="9ED2D4">
                  <a:tint val="66000"/>
                  <a:satMod val="160000"/>
                </a:srgbClr>
              </a:gs>
              <a:gs pos="50000">
                <a:srgbClr val="9ED2D4">
                  <a:tint val="44500"/>
                  <a:satMod val="160000"/>
                </a:srgbClr>
              </a:gs>
              <a:gs pos="100000">
                <a:srgbClr val="9ED2D4">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剪去单圆角的矩形 45"/>
          <p:cNvSpPr/>
          <p:nvPr/>
        </p:nvSpPr>
        <p:spPr>
          <a:xfrm>
            <a:off x="7437009" y="1723207"/>
            <a:ext cx="4754991" cy="1858311"/>
          </a:xfrm>
          <a:prstGeom prst="snipRoundRect">
            <a:avLst/>
          </a:prstGeom>
          <a:gradFill flip="none" rotWithShape="1">
            <a:gsLst>
              <a:gs pos="0">
                <a:srgbClr val="9ED2D4">
                  <a:tint val="66000"/>
                  <a:satMod val="160000"/>
                </a:srgbClr>
              </a:gs>
              <a:gs pos="50000">
                <a:srgbClr val="9ED2D4">
                  <a:tint val="44500"/>
                  <a:satMod val="160000"/>
                </a:srgbClr>
              </a:gs>
              <a:gs pos="100000">
                <a:srgbClr val="9ED2D4">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剪去单圆角的矩形 44"/>
          <p:cNvSpPr/>
          <p:nvPr/>
        </p:nvSpPr>
        <p:spPr>
          <a:xfrm>
            <a:off x="67868" y="4299448"/>
            <a:ext cx="4754991" cy="1858311"/>
          </a:xfrm>
          <a:prstGeom prst="snipRoundRect">
            <a:avLst/>
          </a:prstGeom>
          <a:gradFill flip="none" rotWithShape="1">
            <a:gsLst>
              <a:gs pos="0">
                <a:srgbClr val="9ED2D4">
                  <a:tint val="66000"/>
                  <a:satMod val="160000"/>
                </a:srgbClr>
              </a:gs>
              <a:gs pos="50000">
                <a:srgbClr val="9ED2D4">
                  <a:tint val="44500"/>
                  <a:satMod val="160000"/>
                </a:srgbClr>
              </a:gs>
              <a:gs pos="100000">
                <a:srgbClr val="9ED2D4">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剪去单圆角的矩形 43"/>
          <p:cNvSpPr/>
          <p:nvPr/>
        </p:nvSpPr>
        <p:spPr>
          <a:xfrm>
            <a:off x="26476" y="1718695"/>
            <a:ext cx="4754991" cy="1858311"/>
          </a:xfrm>
          <a:prstGeom prst="snipRoundRect">
            <a:avLst/>
          </a:prstGeom>
          <a:gradFill flip="none" rotWithShape="1">
            <a:gsLst>
              <a:gs pos="0">
                <a:srgbClr val="9ED2D4">
                  <a:tint val="66000"/>
                  <a:satMod val="160000"/>
                </a:srgbClr>
              </a:gs>
              <a:gs pos="50000">
                <a:srgbClr val="9ED2D4">
                  <a:tint val="44500"/>
                  <a:satMod val="160000"/>
                </a:srgbClr>
              </a:gs>
              <a:gs pos="100000">
                <a:srgbClr val="9ED2D4">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4"/>
          <p:cNvGrpSpPr>
            <a:grpSpLocks/>
          </p:cNvGrpSpPr>
          <p:nvPr/>
        </p:nvGrpSpPr>
        <p:grpSpPr bwMode="auto">
          <a:xfrm>
            <a:off x="4571571" y="2377059"/>
            <a:ext cx="4030662" cy="3786188"/>
            <a:chOff x="3249281" y="1495055"/>
            <a:chExt cx="3213613" cy="3018713"/>
          </a:xfrm>
        </p:grpSpPr>
        <p:sp>
          <p:nvSpPr>
            <p:cNvPr id="3" name="Freeform 104"/>
            <p:cNvSpPr/>
            <p:nvPr/>
          </p:nvSpPr>
          <p:spPr bwMode="auto">
            <a:xfrm>
              <a:off x="4932663" y="3529047"/>
              <a:ext cx="917632" cy="984721"/>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3"/>
            </a:solidFill>
            <a:ln>
              <a:noFill/>
            </a:ln>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4" name="Freeform 106"/>
            <p:cNvSpPr/>
            <p:nvPr/>
          </p:nvSpPr>
          <p:spPr bwMode="auto">
            <a:xfrm>
              <a:off x="3861880" y="3529047"/>
              <a:ext cx="921430" cy="984721"/>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5" name="Freeform 108"/>
            <p:cNvSpPr/>
            <p:nvPr/>
          </p:nvSpPr>
          <p:spPr bwMode="auto">
            <a:xfrm>
              <a:off x="4856721" y="1495055"/>
              <a:ext cx="1606173" cy="1866919"/>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7030A0"/>
            </a:solidFill>
            <a:ln>
              <a:solidFill>
                <a:srgbClr val="7030A0"/>
              </a:solidFill>
            </a:ln>
          </p:spPr>
          <p:txBody>
            <a:bodyPr lIns="128001" tIns="64001" rIns="128001" bIns="64001"/>
            <a:lstStyle/>
            <a:p>
              <a:pPr defTabSz="1213485">
                <a:defRPr/>
              </a:pPr>
              <a:endParaRPr lang="zh-CN" altLang="en-US" sz="2400" kern="0" dirty="0">
                <a:solidFill>
                  <a:srgbClr val="0C7268"/>
                </a:solidFill>
                <a:ea typeface="微软雅黑" panose="020B0503020204020204" pitchFamily="34" charset="-122"/>
              </a:endParaRPr>
            </a:p>
          </p:txBody>
        </p:sp>
        <p:sp>
          <p:nvSpPr>
            <p:cNvPr id="6" name="Freeform 109"/>
            <p:cNvSpPr/>
            <p:nvPr/>
          </p:nvSpPr>
          <p:spPr bwMode="auto">
            <a:xfrm>
              <a:off x="3249281" y="1495055"/>
              <a:ext cx="1606173" cy="1866919"/>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7" name="Freeform 121"/>
            <p:cNvSpPr/>
            <p:nvPr/>
          </p:nvSpPr>
          <p:spPr bwMode="auto">
            <a:xfrm>
              <a:off x="4616237" y="2941759"/>
              <a:ext cx="202512" cy="198716"/>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1"/>
            </a:solidFill>
            <a:ln>
              <a:noFill/>
            </a:ln>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8" name="Freeform 122"/>
            <p:cNvSpPr/>
            <p:nvPr/>
          </p:nvSpPr>
          <p:spPr bwMode="auto">
            <a:xfrm>
              <a:off x="4857986" y="2892396"/>
              <a:ext cx="251875" cy="248079"/>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9" name="Freeform 123"/>
            <p:cNvSpPr/>
            <p:nvPr/>
          </p:nvSpPr>
          <p:spPr bwMode="auto">
            <a:xfrm>
              <a:off x="4616237" y="3182244"/>
              <a:ext cx="202512" cy="194919"/>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10" name="Freeform 124"/>
            <p:cNvSpPr/>
            <p:nvPr/>
          </p:nvSpPr>
          <p:spPr bwMode="auto">
            <a:xfrm>
              <a:off x="4857986" y="3182244"/>
              <a:ext cx="198715" cy="194919"/>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3"/>
            </a:solidFill>
            <a:ln>
              <a:noFill/>
            </a:ln>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grpSp>
      <p:sp>
        <p:nvSpPr>
          <p:cNvPr id="12" name="矩形 11"/>
          <p:cNvSpPr/>
          <p:nvPr/>
        </p:nvSpPr>
        <p:spPr>
          <a:xfrm>
            <a:off x="-89556" y="2441137"/>
            <a:ext cx="2319866" cy="369332"/>
          </a:xfrm>
          <a:prstGeom prst="rect">
            <a:avLst/>
          </a:prstGeom>
        </p:spPr>
        <p:txBody>
          <a:bodyPr wrap="none">
            <a:spAutoFit/>
          </a:bodyPr>
          <a:lstStyle/>
          <a:p>
            <a:pPr marL="285750" indent="-285750">
              <a:buFont typeface="Wingdings" charset="2"/>
              <a:buChar char="n"/>
            </a:pPr>
            <a:r>
              <a:rPr kumimoji="1" lang="zh-CN" altLang="en-US" b="1" dirty="0">
                <a:solidFill>
                  <a:srgbClr val="0C7268"/>
                </a:solidFill>
                <a:latin typeface="Microsoft YaHei" panose="020B0503020204020204" pitchFamily="34" charset="-122"/>
                <a:ea typeface="Microsoft YaHei" panose="020B0503020204020204" pitchFamily="34" charset="-122"/>
              </a:rPr>
              <a:t>税费负担持续降低</a:t>
            </a:r>
            <a:endParaRPr lang="zh-CN" altLang="en-US" dirty="0"/>
          </a:p>
        </p:txBody>
      </p:sp>
      <p:sp>
        <p:nvSpPr>
          <p:cNvPr id="13" name="矩形 12"/>
          <p:cNvSpPr/>
          <p:nvPr/>
        </p:nvSpPr>
        <p:spPr>
          <a:xfrm>
            <a:off x="7602935" y="2456470"/>
            <a:ext cx="2319866" cy="369332"/>
          </a:xfrm>
          <a:prstGeom prst="rect">
            <a:avLst/>
          </a:prstGeom>
        </p:spPr>
        <p:txBody>
          <a:bodyPr wrap="none">
            <a:spAutoFit/>
          </a:bodyPr>
          <a:lstStyle/>
          <a:p>
            <a:pPr marL="285750" indent="-285750">
              <a:buFont typeface="Wingdings" charset="2"/>
              <a:buChar char="n"/>
            </a:pPr>
            <a:r>
              <a:rPr kumimoji="1" lang="zh-CN" altLang="en-US" b="1" dirty="0">
                <a:solidFill>
                  <a:srgbClr val="0C7268"/>
                </a:solidFill>
                <a:latin typeface="Microsoft YaHei" panose="020B0503020204020204" pitchFamily="34" charset="-122"/>
                <a:ea typeface="Microsoft YaHei" panose="020B0503020204020204" pitchFamily="34" charset="-122"/>
              </a:rPr>
              <a:t>融资难度持续缓解</a:t>
            </a:r>
            <a:endParaRPr lang="zh-CN" altLang="en-US" dirty="0"/>
          </a:p>
        </p:txBody>
      </p:sp>
      <p:sp>
        <p:nvSpPr>
          <p:cNvPr id="14" name="矩形 13"/>
          <p:cNvSpPr/>
          <p:nvPr/>
        </p:nvSpPr>
        <p:spPr>
          <a:xfrm>
            <a:off x="-4699" y="4889649"/>
            <a:ext cx="2319866" cy="369332"/>
          </a:xfrm>
          <a:prstGeom prst="rect">
            <a:avLst/>
          </a:prstGeom>
        </p:spPr>
        <p:txBody>
          <a:bodyPr wrap="none">
            <a:spAutoFit/>
          </a:bodyPr>
          <a:lstStyle/>
          <a:p>
            <a:pPr marL="285750" indent="-285750">
              <a:buFont typeface="Wingdings" charset="2"/>
              <a:buChar char="n"/>
            </a:pPr>
            <a:r>
              <a:rPr kumimoji="1" lang="zh-CN" altLang="en-US" b="1" dirty="0">
                <a:solidFill>
                  <a:srgbClr val="0C7268"/>
                </a:solidFill>
                <a:latin typeface="Microsoft YaHei" panose="020B0503020204020204" pitchFamily="34" charset="-122"/>
                <a:ea typeface="Microsoft YaHei" panose="020B0503020204020204" pitchFamily="34" charset="-122"/>
              </a:rPr>
              <a:t>创业创新持续优化</a:t>
            </a:r>
            <a:endParaRPr lang="zh-CN" altLang="en-US" dirty="0"/>
          </a:p>
        </p:txBody>
      </p:sp>
      <p:sp>
        <p:nvSpPr>
          <p:cNvPr id="15" name="矩形 14"/>
          <p:cNvSpPr/>
          <p:nvPr/>
        </p:nvSpPr>
        <p:spPr>
          <a:xfrm>
            <a:off x="7664619" y="4474663"/>
            <a:ext cx="2319866" cy="369332"/>
          </a:xfrm>
          <a:prstGeom prst="rect">
            <a:avLst/>
          </a:prstGeom>
        </p:spPr>
        <p:txBody>
          <a:bodyPr wrap="none">
            <a:spAutoFit/>
          </a:bodyPr>
          <a:lstStyle/>
          <a:p>
            <a:pPr marL="285750" indent="-285750">
              <a:buFont typeface="Wingdings" charset="2"/>
              <a:buChar char="n"/>
            </a:pPr>
            <a:r>
              <a:rPr kumimoji="1" lang="zh-CN" altLang="en-US" b="1" dirty="0">
                <a:solidFill>
                  <a:srgbClr val="0C7268"/>
                </a:solidFill>
                <a:latin typeface="Microsoft YaHei" panose="020B0503020204020204" pitchFamily="34" charset="-122"/>
                <a:ea typeface="Microsoft YaHei" panose="020B0503020204020204" pitchFamily="34" charset="-122"/>
              </a:rPr>
              <a:t>国际合作持续增强</a:t>
            </a:r>
            <a:endParaRPr lang="zh-CN" altLang="en-US" dirty="0"/>
          </a:p>
        </p:txBody>
      </p:sp>
      <p:sp>
        <p:nvSpPr>
          <p:cNvPr id="17" name="左大括号 16"/>
          <p:cNvSpPr/>
          <p:nvPr/>
        </p:nvSpPr>
        <p:spPr>
          <a:xfrm>
            <a:off x="2230310" y="2148728"/>
            <a:ext cx="351659" cy="934072"/>
          </a:xfrm>
          <a:prstGeom prst="leftBrace">
            <a:avLst/>
          </a:prstGeom>
          <a:ln w="19050">
            <a:solidFill>
              <a:srgbClr val="0C72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8" name="文本框 17"/>
          <p:cNvSpPr txBox="1"/>
          <p:nvPr/>
        </p:nvSpPr>
        <p:spPr>
          <a:xfrm>
            <a:off x="2639715" y="2028528"/>
            <a:ext cx="2431312" cy="338554"/>
          </a:xfrm>
          <a:prstGeom prst="rect">
            <a:avLst/>
          </a:prstGeom>
          <a:noFill/>
        </p:spPr>
        <p:txBody>
          <a:bodyPr wrap="square" rtlCol="0">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减税幅度不断加大</a:t>
            </a:r>
          </a:p>
        </p:txBody>
      </p:sp>
      <p:sp>
        <p:nvSpPr>
          <p:cNvPr id="19" name="文本框 18"/>
          <p:cNvSpPr txBox="1"/>
          <p:nvPr/>
        </p:nvSpPr>
        <p:spPr>
          <a:xfrm>
            <a:off x="2623605" y="2843818"/>
            <a:ext cx="2297200" cy="338554"/>
          </a:xfrm>
          <a:prstGeom prst="rect">
            <a:avLst/>
          </a:prstGeom>
          <a:noFill/>
        </p:spPr>
        <p:txBody>
          <a:bodyPr wrap="square" rtlCol="0">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降费举措不断推进</a:t>
            </a:r>
            <a:endParaRPr kumimoji="1" lang="zh-CN" altLang="en-US" sz="1600" b="1" dirty="0">
              <a:solidFill>
                <a:srgbClr val="0C7268"/>
              </a:solidFill>
              <a:latin typeface="Microsoft YaHei" panose="020B0503020204020204" pitchFamily="34" charset="-122"/>
              <a:ea typeface="Microsoft YaHei" panose="020B0503020204020204" pitchFamily="34" charset="-122"/>
            </a:endParaRPr>
          </a:p>
        </p:txBody>
      </p:sp>
      <p:sp>
        <p:nvSpPr>
          <p:cNvPr id="20" name="左大括号 19"/>
          <p:cNvSpPr/>
          <p:nvPr/>
        </p:nvSpPr>
        <p:spPr>
          <a:xfrm>
            <a:off x="2301085" y="4623816"/>
            <a:ext cx="351659" cy="934072"/>
          </a:xfrm>
          <a:prstGeom prst="leftBrace">
            <a:avLst/>
          </a:prstGeom>
          <a:ln w="19050">
            <a:solidFill>
              <a:srgbClr val="0C72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1" name="左大括号 20"/>
          <p:cNvSpPr/>
          <p:nvPr/>
        </p:nvSpPr>
        <p:spPr>
          <a:xfrm>
            <a:off x="9889038" y="4224063"/>
            <a:ext cx="351659" cy="934072"/>
          </a:xfrm>
          <a:prstGeom prst="leftBrace">
            <a:avLst/>
          </a:prstGeom>
          <a:ln w="19050">
            <a:solidFill>
              <a:srgbClr val="0C72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2" name="左大括号 21"/>
          <p:cNvSpPr/>
          <p:nvPr/>
        </p:nvSpPr>
        <p:spPr>
          <a:xfrm>
            <a:off x="9922801" y="2174100"/>
            <a:ext cx="351659" cy="934072"/>
          </a:xfrm>
          <a:prstGeom prst="leftBrace">
            <a:avLst/>
          </a:prstGeom>
          <a:ln w="19050">
            <a:solidFill>
              <a:srgbClr val="0C72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3" name="文本框 22"/>
          <p:cNvSpPr txBox="1"/>
          <p:nvPr/>
        </p:nvSpPr>
        <p:spPr>
          <a:xfrm>
            <a:off x="10402553" y="1997131"/>
            <a:ext cx="1967351" cy="338554"/>
          </a:xfrm>
          <a:prstGeom prst="rect">
            <a:avLst/>
          </a:prstGeom>
          <a:noFill/>
        </p:spPr>
        <p:txBody>
          <a:bodyPr wrap="square" rtlCol="0">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融资渠道不断拓展</a:t>
            </a:r>
          </a:p>
        </p:txBody>
      </p:sp>
      <p:sp>
        <p:nvSpPr>
          <p:cNvPr id="24" name="文本框 23"/>
          <p:cNvSpPr txBox="1"/>
          <p:nvPr/>
        </p:nvSpPr>
        <p:spPr>
          <a:xfrm>
            <a:off x="10386364" y="2456470"/>
            <a:ext cx="1871635" cy="338554"/>
          </a:xfrm>
          <a:prstGeom prst="rect">
            <a:avLst/>
          </a:prstGeom>
          <a:noFill/>
        </p:spPr>
        <p:txBody>
          <a:bodyPr wrap="square" rtlCol="0">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融资成本不断降低 </a:t>
            </a:r>
            <a:endParaRPr kumimoji="1" lang="zh-CN" altLang="en-US" sz="1600" b="1" dirty="0">
              <a:solidFill>
                <a:srgbClr val="0C7268"/>
              </a:solidFill>
              <a:latin typeface="Microsoft YaHei" panose="020B0503020204020204" pitchFamily="34" charset="-122"/>
              <a:ea typeface="Microsoft YaHei" panose="020B0503020204020204" pitchFamily="34" charset="-122"/>
            </a:endParaRPr>
          </a:p>
        </p:txBody>
      </p:sp>
      <p:sp>
        <p:nvSpPr>
          <p:cNvPr id="25" name="矩形 24"/>
          <p:cNvSpPr/>
          <p:nvPr/>
        </p:nvSpPr>
        <p:spPr>
          <a:xfrm>
            <a:off x="10386364" y="2918818"/>
            <a:ext cx="1887055" cy="338554"/>
          </a:xfrm>
          <a:prstGeom prst="rect">
            <a:avLst/>
          </a:prstGeom>
        </p:spPr>
        <p:txBody>
          <a:bodyPr wrap="none">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融资担保持续发展 </a:t>
            </a:r>
            <a:endParaRPr kumimoji="1" lang="zh-CN" altLang="en-US" sz="1600" b="1" dirty="0">
              <a:solidFill>
                <a:srgbClr val="0C7268"/>
              </a:solidFill>
              <a:latin typeface="Microsoft YaHei" panose="020B0503020204020204" pitchFamily="34" charset="-122"/>
              <a:ea typeface="Microsoft YaHei" panose="020B0503020204020204" pitchFamily="34" charset="-122"/>
            </a:endParaRPr>
          </a:p>
        </p:txBody>
      </p:sp>
      <p:sp>
        <p:nvSpPr>
          <p:cNvPr id="26" name="矩形 25"/>
          <p:cNvSpPr/>
          <p:nvPr/>
        </p:nvSpPr>
        <p:spPr>
          <a:xfrm>
            <a:off x="2691417" y="4474663"/>
            <a:ext cx="1887055" cy="338554"/>
          </a:xfrm>
          <a:prstGeom prst="rect">
            <a:avLst/>
          </a:prstGeom>
        </p:spPr>
        <p:txBody>
          <a:bodyPr wrap="none">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创新政策不断推出 </a:t>
            </a:r>
            <a:endParaRPr kumimoji="1" lang="zh-CN" altLang="en-US" sz="1600" b="1" dirty="0">
              <a:solidFill>
                <a:srgbClr val="0C7268"/>
              </a:solidFill>
              <a:latin typeface="Microsoft YaHei" panose="020B0503020204020204" pitchFamily="34" charset="-122"/>
              <a:ea typeface="Microsoft YaHei" panose="020B0503020204020204" pitchFamily="34" charset="-122"/>
            </a:endParaRPr>
          </a:p>
        </p:txBody>
      </p:sp>
      <p:sp>
        <p:nvSpPr>
          <p:cNvPr id="27" name="矩形 26"/>
          <p:cNvSpPr/>
          <p:nvPr/>
        </p:nvSpPr>
        <p:spPr>
          <a:xfrm>
            <a:off x="2316077" y="4921575"/>
            <a:ext cx="2185214" cy="338554"/>
          </a:xfrm>
          <a:prstGeom prst="rect">
            <a:avLst/>
          </a:prstGeom>
        </p:spPr>
        <p:txBody>
          <a:bodyPr wrap="none">
            <a:spAutoFit/>
          </a:bodyPr>
          <a:lstStyle/>
          <a:p>
            <a:pPr indent="355600" algn="just">
              <a:spcBef>
                <a:spcPts val="1000"/>
              </a:spcBef>
              <a:spcAft>
                <a:spcPts val="600"/>
              </a:spcAft>
            </a:pPr>
            <a:r>
              <a:rPr kumimoji="1" lang="zh-CN" altLang="zh-CN" sz="1600" b="1" dirty="0">
                <a:solidFill>
                  <a:srgbClr val="0C7268"/>
                </a:solidFill>
                <a:latin typeface="Microsoft YaHei" panose="020B0503020204020204" pitchFamily="34" charset="-122"/>
                <a:ea typeface="Microsoft YaHei" panose="020B0503020204020204" pitchFamily="34" charset="-122"/>
              </a:rPr>
              <a:t>载体建设不断加强</a:t>
            </a:r>
          </a:p>
        </p:txBody>
      </p:sp>
      <p:sp>
        <p:nvSpPr>
          <p:cNvPr id="28" name="矩形 27"/>
          <p:cNvSpPr/>
          <p:nvPr/>
        </p:nvSpPr>
        <p:spPr>
          <a:xfrm>
            <a:off x="2312152" y="5345303"/>
            <a:ext cx="2185214" cy="338554"/>
          </a:xfrm>
          <a:prstGeom prst="rect">
            <a:avLst/>
          </a:prstGeom>
        </p:spPr>
        <p:txBody>
          <a:bodyPr wrap="none">
            <a:spAutoFit/>
          </a:bodyPr>
          <a:lstStyle/>
          <a:p>
            <a:pPr indent="355600" algn="just">
              <a:spcBef>
                <a:spcPts val="1000"/>
              </a:spcBef>
              <a:spcAft>
                <a:spcPts val="600"/>
              </a:spcAft>
            </a:pPr>
            <a:r>
              <a:rPr kumimoji="1" lang="zh-CN" altLang="zh-CN" sz="1600" b="1" dirty="0">
                <a:solidFill>
                  <a:srgbClr val="0C7268"/>
                </a:solidFill>
                <a:latin typeface="Microsoft YaHei" panose="020B0503020204020204" pitchFamily="34" charset="-122"/>
                <a:ea typeface="Microsoft YaHei" panose="020B0503020204020204" pitchFamily="34" charset="-122"/>
              </a:rPr>
              <a:t>创业扶持持续加大</a:t>
            </a:r>
          </a:p>
        </p:txBody>
      </p:sp>
      <p:sp>
        <p:nvSpPr>
          <p:cNvPr id="29" name="矩形 28"/>
          <p:cNvSpPr/>
          <p:nvPr/>
        </p:nvSpPr>
        <p:spPr>
          <a:xfrm>
            <a:off x="9889038" y="4136109"/>
            <a:ext cx="2185214" cy="338554"/>
          </a:xfrm>
          <a:prstGeom prst="rect">
            <a:avLst/>
          </a:prstGeom>
        </p:spPr>
        <p:txBody>
          <a:bodyPr wrap="none">
            <a:spAutoFit/>
          </a:bodyPr>
          <a:lstStyle/>
          <a:p>
            <a:pPr indent="355600" algn="just">
              <a:spcBef>
                <a:spcPts val="1000"/>
              </a:spcBef>
              <a:spcAft>
                <a:spcPts val="600"/>
              </a:spcAft>
            </a:pPr>
            <a:r>
              <a:rPr kumimoji="1" lang="zh-CN" altLang="zh-CN" sz="1600" b="1" dirty="0">
                <a:solidFill>
                  <a:srgbClr val="0C7268"/>
                </a:solidFill>
                <a:latin typeface="Microsoft YaHei" panose="020B0503020204020204" pitchFamily="34" charset="-122"/>
                <a:ea typeface="Microsoft YaHei" panose="020B0503020204020204" pitchFamily="34" charset="-122"/>
              </a:rPr>
              <a:t>国际交流不断加强</a:t>
            </a:r>
          </a:p>
        </p:txBody>
      </p:sp>
      <p:sp>
        <p:nvSpPr>
          <p:cNvPr id="30" name="矩形 29"/>
          <p:cNvSpPr/>
          <p:nvPr/>
        </p:nvSpPr>
        <p:spPr>
          <a:xfrm>
            <a:off x="10181180" y="4907535"/>
            <a:ext cx="2092239" cy="338554"/>
          </a:xfrm>
          <a:prstGeom prst="rect">
            <a:avLst/>
          </a:prstGeom>
        </p:spPr>
        <p:txBody>
          <a:bodyPr wrap="none">
            <a:spAutoFit/>
          </a:bodyPr>
          <a:lstStyle/>
          <a:p>
            <a:r>
              <a:rPr kumimoji="1" lang="zh-CN" altLang="zh-CN" sz="1600" b="1" dirty="0">
                <a:solidFill>
                  <a:srgbClr val="0C7268"/>
                </a:solidFill>
                <a:latin typeface="Microsoft YaHei" panose="020B0503020204020204" pitchFamily="34" charset="-122"/>
                <a:ea typeface="Microsoft YaHei" panose="020B0503020204020204" pitchFamily="34" charset="-122"/>
              </a:rPr>
              <a:t>合作区建设不断完善 </a:t>
            </a:r>
            <a:endParaRPr kumimoji="1" lang="zh-CN" altLang="en-US" sz="1600" b="1" dirty="0">
              <a:solidFill>
                <a:srgbClr val="0C7268"/>
              </a:solidFill>
              <a:latin typeface="Microsoft YaHei" panose="020B0503020204020204" pitchFamily="34" charset="-122"/>
              <a:ea typeface="Microsoft YaHei" panose="020B0503020204020204" pitchFamily="34" charset="-122"/>
            </a:endParaRPr>
          </a:p>
        </p:txBody>
      </p:sp>
      <p:grpSp>
        <p:nvGrpSpPr>
          <p:cNvPr id="32" name="组合 9"/>
          <p:cNvGrpSpPr>
            <a:grpSpLocks/>
          </p:cNvGrpSpPr>
          <p:nvPr/>
        </p:nvGrpSpPr>
        <p:grpSpPr bwMode="auto">
          <a:xfrm>
            <a:off x="2326845" y="2593892"/>
            <a:ext cx="8840788" cy="3090862"/>
            <a:chOff x="1427448" y="1752508"/>
            <a:chExt cx="7049016" cy="2464556"/>
          </a:xfrm>
        </p:grpSpPr>
        <p:sp>
          <p:nvSpPr>
            <p:cNvPr id="33" name="任意多边形 124"/>
            <p:cNvSpPr/>
            <p:nvPr/>
          </p:nvSpPr>
          <p:spPr>
            <a:xfrm flipH="1">
              <a:off x="1427448" y="1752508"/>
              <a:ext cx="2909982" cy="753164"/>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bg2">
                  <a:lumMod val="50000"/>
                </a:schemeClr>
              </a:solidFill>
              <a:prstDash val="dash"/>
              <a:headEnd type="oval" w="med" len="med"/>
            </a:ln>
            <a:effectLst/>
          </p:spPr>
          <p:txBody>
            <a:bodyPr lIns="128001" tIns="64001" rIns="128001" bIns="64001" anchor="ctr"/>
            <a:lstStyle/>
            <a:p>
              <a:pPr algn="ct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34" name="任意多边形 126"/>
            <p:cNvSpPr/>
            <p:nvPr/>
          </p:nvSpPr>
          <p:spPr>
            <a:xfrm flipH="1">
              <a:off x="1461624" y="3522128"/>
              <a:ext cx="2587213" cy="65189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bg2">
                  <a:lumMod val="50000"/>
                </a:schemeClr>
              </a:solidFill>
              <a:prstDash val="dash"/>
              <a:headEnd type="oval" w="med" len="med"/>
            </a:ln>
            <a:effectLst/>
          </p:spPr>
          <p:txBody>
            <a:bodyPr lIns="128001" tIns="64001" rIns="128001" bIns="64001" anchor="ctr"/>
            <a:lstStyle/>
            <a:p>
              <a:pPr algn="ct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35" name="任意多边形 143"/>
            <p:cNvSpPr/>
            <p:nvPr/>
          </p:nvSpPr>
          <p:spPr>
            <a:xfrm>
              <a:off x="5391784" y="1907477"/>
              <a:ext cx="2909981" cy="76329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bg2">
                  <a:lumMod val="50000"/>
                </a:schemeClr>
              </a:solidFill>
              <a:prstDash val="dash"/>
              <a:headEnd type="oval" w="med" len="med"/>
            </a:ln>
            <a:effectLst/>
          </p:spPr>
          <p:txBody>
            <a:bodyPr lIns="128001" tIns="64001" rIns="128001" bIns="64001" anchor="ctr"/>
            <a:lstStyle/>
            <a:p>
              <a:pPr algn="ct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36" name="任意多边形 144"/>
            <p:cNvSpPr/>
            <p:nvPr/>
          </p:nvSpPr>
          <p:spPr>
            <a:xfrm>
              <a:off x="5591797" y="3522128"/>
              <a:ext cx="2884667" cy="65189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bg2">
                  <a:lumMod val="50000"/>
                </a:schemeClr>
              </a:solidFill>
              <a:prstDash val="dash"/>
              <a:headEnd type="oval" w="med" len="med"/>
            </a:ln>
            <a:effectLst/>
          </p:spPr>
          <p:txBody>
            <a:bodyPr lIns="128001" tIns="64001" rIns="128001" bIns="64001" anchor="ctr"/>
            <a:lstStyle/>
            <a:p>
              <a:pPr algn="ct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37" name="Oval 54"/>
            <p:cNvSpPr>
              <a:spLocks noChangeArrowheads="1"/>
            </p:cNvSpPr>
            <p:nvPr/>
          </p:nvSpPr>
          <p:spPr bwMode="auto">
            <a:xfrm>
              <a:off x="4315912" y="2528457"/>
              <a:ext cx="87338" cy="87342"/>
            </a:xfrm>
            <a:prstGeom prst="ellipse">
              <a:avLst/>
            </a:prstGeom>
            <a:gradFill rotWithShape="1">
              <a:gsLst>
                <a:gs pos="0">
                  <a:srgbClr val="BCBCBC"/>
                </a:gs>
                <a:gs pos="35001">
                  <a:srgbClr val="D0D0D0"/>
                </a:gs>
                <a:gs pos="100000">
                  <a:srgbClr val="EDEDED"/>
                </a:gs>
              </a:gsLst>
              <a:lin ang="16200000" scaled="1"/>
            </a:gradFill>
            <a:ln w="9525">
              <a:solidFill>
                <a:srgbClr val="767171"/>
              </a:solidFill>
              <a:round/>
              <a:headEnd/>
              <a:tailEnd/>
            </a:ln>
            <a:effectLst>
              <a:outerShdw blurRad="63500" sx="102000" sy="102000" algn="ctr" rotWithShape="0">
                <a:srgbClr val="000000">
                  <a:alpha val="39999"/>
                </a:srgbClr>
              </a:outerShdw>
            </a:effectLst>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38" name="Oval 54"/>
            <p:cNvSpPr>
              <a:spLocks noChangeArrowheads="1"/>
            </p:cNvSpPr>
            <p:nvPr/>
          </p:nvSpPr>
          <p:spPr bwMode="auto">
            <a:xfrm>
              <a:off x="5319356" y="2631589"/>
              <a:ext cx="87337" cy="87341"/>
            </a:xfrm>
            <a:prstGeom prst="ellipse">
              <a:avLst/>
            </a:prstGeom>
            <a:gradFill rotWithShape="1">
              <a:gsLst>
                <a:gs pos="0">
                  <a:srgbClr val="BCBCBC"/>
                </a:gs>
                <a:gs pos="35001">
                  <a:srgbClr val="D0D0D0"/>
                </a:gs>
                <a:gs pos="100000">
                  <a:srgbClr val="EDEDED"/>
                </a:gs>
              </a:gsLst>
              <a:lin ang="16200000" scaled="1"/>
            </a:gradFill>
            <a:ln w="9525">
              <a:solidFill>
                <a:srgbClr val="767171"/>
              </a:solidFill>
              <a:round/>
              <a:headEnd/>
              <a:tailEnd/>
            </a:ln>
            <a:effectLst>
              <a:outerShdw blurRad="63500" sx="102000" sy="102000" algn="ctr" rotWithShape="0">
                <a:srgbClr val="000000">
                  <a:alpha val="39999"/>
                </a:srgbClr>
              </a:outerShdw>
            </a:effectLst>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39" name="Oval 54"/>
            <p:cNvSpPr>
              <a:spLocks noChangeArrowheads="1"/>
            </p:cNvSpPr>
            <p:nvPr/>
          </p:nvSpPr>
          <p:spPr bwMode="auto">
            <a:xfrm>
              <a:off x="5544965" y="4130988"/>
              <a:ext cx="87337" cy="86076"/>
            </a:xfrm>
            <a:prstGeom prst="ellipse">
              <a:avLst/>
            </a:prstGeom>
            <a:gradFill rotWithShape="1">
              <a:gsLst>
                <a:gs pos="0">
                  <a:srgbClr val="BCBCBC"/>
                </a:gs>
                <a:gs pos="35001">
                  <a:srgbClr val="D0D0D0"/>
                </a:gs>
                <a:gs pos="100000">
                  <a:srgbClr val="EDEDED"/>
                </a:gs>
              </a:gsLst>
              <a:lin ang="16200000" scaled="1"/>
            </a:gradFill>
            <a:ln w="9525">
              <a:solidFill>
                <a:srgbClr val="767171"/>
              </a:solidFill>
              <a:round/>
              <a:headEnd/>
              <a:tailEnd/>
            </a:ln>
            <a:effectLst>
              <a:outerShdw blurRad="63500" sx="102000" sy="102000" algn="ctr" rotWithShape="0">
                <a:srgbClr val="000000">
                  <a:alpha val="39999"/>
                </a:srgbClr>
              </a:outerShdw>
            </a:effectLst>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sp>
          <p:nvSpPr>
            <p:cNvPr id="40" name="Oval 54"/>
            <p:cNvSpPr>
              <a:spLocks noChangeArrowheads="1"/>
            </p:cNvSpPr>
            <p:nvPr/>
          </p:nvSpPr>
          <p:spPr bwMode="auto">
            <a:xfrm>
              <a:off x="4013395" y="4130988"/>
              <a:ext cx="88603" cy="86076"/>
            </a:xfrm>
            <a:prstGeom prst="ellipse">
              <a:avLst/>
            </a:prstGeom>
            <a:gradFill rotWithShape="1">
              <a:gsLst>
                <a:gs pos="0">
                  <a:srgbClr val="BCBCBC"/>
                </a:gs>
                <a:gs pos="35001">
                  <a:srgbClr val="D0D0D0"/>
                </a:gs>
                <a:gs pos="100000">
                  <a:srgbClr val="EDEDED"/>
                </a:gs>
              </a:gsLst>
              <a:lin ang="16200000" scaled="1"/>
            </a:gradFill>
            <a:ln w="9525">
              <a:solidFill>
                <a:srgbClr val="767171"/>
              </a:solidFill>
              <a:round/>
              <a:headEnd/>
              <a:tailEnd/>
            </a:ln>
            <a:effectLst>
              <a:outerShdw blurRad="63500" sx="102000" sy="102000" algn="ctr" rotWithShape="0">
                <a:srgbClr val="000000">
                  <a:alpha val="39999"/>
                </a:srgbClr>
              </a:outerShdw>
            </a:effectLst>
          </p:spPr>
          <p:txBody>
            <a:bodyPr lIns="128001" tIns="64001" rIns="128001" bIns="64001"/>
            <a:lstStyle/>
            <a:p>
              <a:pPr defTabSz="1213485">
                <a:defRPr/>
              </a:pPr>
              <a:endParaRPr lang="zh-CN" altLang="en-US" sz="2400" kern="0" dirty="0">
                <a:solidFill>
                  <a:schemeClr val="tx1">
                    <a:lumMod val="75000"/>
                    <a:lumOff val="25000"/>
                  </a:schemeClr>
                </a:solidFill>
                <a:ea typeface="微软雅黑" panose="020B0503020204020204" pitchFamily="34" charset="-122"/>
              </a:endParaRPr>
            </a:p>
          </p:txBody>
        </p:sp>
      </p:grpSp>
      <p:pic>
        <p:nvPicPr>
          <p:cNvPr id="41" name="图片 40">
            <a:extLst>
              <a:ext uri="{FF2B5EF4-FFF2-40B4-BE49-F238E27FC236}">
                <a16:creationId xmlns="" xmlns:a16="http://schemas.microsoft.com/office/drawing/2014/main" id="{E84B1715-D0F3-7147-ABA6-AA628847B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a:extLst>
              <a:ext uri="{FF2B5EF4-FFF2-40B4-BE49-F238E27FC236}">
                <a16:creationId xmlns="" xmlns:a16="http://schemas.microsoft.com/office/drawing/2014/main" id="{F5867CC0-7B78-1B42-A683-0DAFD7EE2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42"/>
          <p:cNvSpPr txBox="1"/>
          <p:nvPr/>
        </p:nvSpPr>
        <p:spPr>
          <a:xfrm>
            <a:off x="3992133" y="1016480"/>
            <a:ext cx="4200525" cy="400110"/>
          </a:xfrm>
          <a:prstGeom prst="rect">
            <a:avLst/>
          </a:prstGeom>
          <a:noFill/>
        </p:spPr>
        <p:txBody>
          <a:bodyPr wrap="square" rtlCol="0">
            <a:spAutoFit/>
          </a:bodyPr>
          <a:lstStyle/>
          <a:p>
            <a:pPr marL="285750" indent="-285750">
              <a:buFont typeface="Wingdings" charset="2"/>
              <a:buChar char="u"/>
            </a:pPr>
            <a:r>
              <a:rPr kumimoji="1" lang="zh-CN" altLang="en-US" b="1" dirty="0">
                <a:solidFill>
                  <a:schemeClr val="accent3">
                    <a:lumMod val="50000"/>
                  </a:schemeClr>
                </a:solidFill>
                <a:latin typeface="Microsoft YaHei" panose="020B0503020204020204" pitchFamily="34" charset="-122"/>
                <a:ea typeface="Microsoft YaHei" panose="020B0503020204020204" pitchFamily="34" charset="-122"/>
              </a:rPr>
              <a:t>中小</a:t>
            </a:r>
            <a:r>
              <a:rPr kumimoji="1" lang="zh-CN" altLang="en-US" b="1" dirty="0" smtClean="0">
                <a:solidFill>
                  <a:schemeClr val="accent3">
                    <a:lumMod val="50000"/>
                  </a:schemeClr>
                </a:solidFill>
                <a:latin typeface="Microsoft YaHei" panose="020B0503020204020204" pitchFamily="34" charset="-122"/>
                <a:ea typeface="Microsoft YaHei" panose="020B0503020204020204" pitchFamily="34" charset="-122"/>
              </a:rPr>
              <a:t>企业政策从</a:t>
            </a:r>
            <a:r>
              <a:rPr kumimoji="1" lang="zh-CN" altLang="en-US" sz="2000" b="1" dirty="0">
                <a:solidFill>
                  <a:schemeClr val="accent3">
                    <a:lumMod val="50000"/>
                  </a:schemeClr>
                </a:solidFill>
                <a:latin typeface="Microsoft YaHei" panose="020B0503020204020204" pitchFamily="34" charset="-122"/>
                <a:ea typeface="Microsoft YaHei" panose="020B0503020204020204" pitchFamily="34" charset="-122"/>
              </a:rPr>
              <a:t>四大方面</a:t>
            </a:r>
            <a:r>
              <a:rPr kumimoji="1" lang="zh-CN" altLang="en-US" b="1" dirty="0">
                <a:solidFill>
                  <a:schemeClr val="accent3">
                    <a:lumMod val="50000"/>
                  </a:schemeClr>
                </a:solidFill>
                <a:latin typeface="Microsoft YaHei" panose="020B0503020204020204" pitchFamily="34" charset="-122"/>
                <a:ea typeface="Microsoft YaHei" panose="020B0503020204020204" pitchFamily="34" charset="-122"/>
              </a:rPr>
              <a:t>共同发力</a:t>
            </a:r>
          </a:p>
        </p:txBody>
      </p:sp>
    </p:spTree>
    <p:extLst>
      <p:ext uri="{BB962C8B-B14F-4D97-AF65-F5344CB8AC3E}">
        <p14:creationId xmlns:p14="http://schemas.microsoft.com/office/powerpoint/2010/main" val="8658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16385" name="图片 1">
            <a:extLst>
              <a:ext uri="{FF2B5EF4-FFF2-40B4-BE49-F238E27FC236}">
                <a16:creationId xmlns="" xmlns:a16="http://schemas.microsoft.com/office/drawing/2014/main" id="{E84B1715-D0F3-7147-ABA6-AA628847B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图片 2">
            <a:extLst>
              <a:ext uri="{FF2B5EF4-FFF2-40B4-BE49-F238E27FC236}">
                <a16:creationId xmlns="" xmlns:a16="http://schemas.microsoft.com/office/drawing/2014/main" id="{F5867CC0-7B78-1B42-A683-0DAFD7EE2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文本框 7">
            <a:extLst>
              <a:ext uri="{FF2B5EF4-FFF2-40B4-BE49-F238E27FC236}">
                <a16:creationId xmlns="" xmlns:a16="http://schemas.microsoft.com/office/drawing/2014/main" id="{938B8BDD-F396-7240-ABA6-3063B0AC3E0C}"/>
              </a:ext>
            </a:extLst>
          </p:cNvPr>
          <p:cNvSpPr txBox="1">
            <a:spLocks noChangeArrowheads="1"/>
          </p:cNvSpPr>
          <p:nvPr/>
        </p:nvSpPr>
        <p:spPr bwMode="auto">
          <a:xfrm>
            <a:off x="2016125" y="138113"/>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3.1</a:t>
            </a:r>
            <a:r>
              <a:rPr kumimoji="1" lang="zh-CN" altLang="en-US" sz="2400" b="1" dirty="0">
                <a:solidFill>
                  <a:srgbClr val="0C7268"/>
                </a:solidFill>
                <a:latin typeface="Microsoft YaHei" panose="020B0503020204020204" pitchFamily="34" charset="-122"/>
                <a:ea typeface="Microsoft YaHei" panose="020B0503020204020204" pitchFamily="34" charset="-122"/>
              </a:rPr>
              <a:t>税费负担持续降低</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减税幅度不断加大</a:t>
            </a:r>
          </a:p>
          <a:p>
            <a:pPr>
              <a:lnSpc>
                <a:spcPct val="100000"/>
              </a:lnSpc>
              <a:spcBef>
                <a:spcPct val="0"/>
              </a:spcBef>
              <a:buFontTx/>
              <a:buNone/>
            </a:pPr>
            <a:endParaRPr lang="zh-CN" altLang="en-US" sz="2400" b="1" dirty="0">
              <a:solidFill>
                <a:srgbClr val="0C7268"/>
              </a:solidFill>
              <a:ea typeface="微软雅黑" panose="020B0503020204020204" pitchFamily="34" charset="-122"/>
              <a:cs typeface="Microsoft YaHei UI" panose="020B0503020204020204" pitchFamily="34" charset="-122"/>
            </a:endParaRPr>
          </a:p>
        </p:txBody>
      </p:sp>
      <p:graphicFrame>
        <p:nvGraphicFramePr>
          <p:cNvPr id="4" name="表格 4">
            <a:extLst>
              <a:ext uri="{FF2B5EF4-FFF2-40B4-BE49-F238E27FC236}">
                <a16:creationId xmlns="" xmlns:a16="http://schemas.microsoft.com/office/drawing/2014/main" id="{D26D4F85-F8AD-DF46-BEBD-834719DCA466}"/>
              </a:ext>
            </a:extLst>
          </p:cNvPr>
          <p:cNvGraphicFramePr>
            <a:graphicFrameLocks noGrp="1"/>
          </p:cNvGraphicFramePr>
          <p:nvPr>
            <p:extLst>
              <p:ext uri="{D42A27DB-BD31-4B8C-83A1-F6EECF244321}">
                <p14:modId xmlns:p14="http://schemas.microsoft.com/office/powerpoint/2010/main" val="1574341244"/>
              </p:ext>
            </p:extLst>
          </p:nvPr>
        </p:nvGraphicFramePr>
        <p:xfrm>
          <a:off x="373634" y="860493"/>
          <a:ext cx="11111230" cy="5052627"/>
        </p:xfrm>
        <a:graphic>
          <a:graphicData uri="http://schemas.openxmlformats.org/drawingml/2006/table">
            <a:tbl>
              <a:tblPr firstRow="1" bandRow="1">
                <a:tableStyleId>{5C22544A-7EE6-4342-B048-85BDC9FD1C3A}</a:tableStyleId>
              </a:tblPr>
              <a:tblGrid>
                <a:gridCol w="1161947">
                  <a:extLst>
                    <a:ext uri="{9D8B030D-6E8A-4147-A177-3AD203B41FA5}">
                      <a16:colId xmlns="" xmlns:a16="http://schemas.microsoft.com/office/drawing/2014/main" val="20000"/>
                    </a:ext>
                  </a:extLst>
                </a:gridCol>
                <a:gridCol w="1527161">
                  <a:extLst>
                    <a:ext uri="{9D8B030D-6E8A-4147-A177-3AD203B41FA5}">
                      <a16:colId xmlns="" xmlns:a16="http://schemas.microsoft.com/office/drawing/2014/main" val="20001"/>
                    </a:ext>
                  </a:extLst>
                </a:gridCol>
                <a:gridCol w="2704701">
                  <a:extLst>
                    <a:ext uri="{9D8B030D-6E8A-4147-A177-3AD203B41FA5}">
                      <a16:colId xmlns="" xmlns:a16="http://schemas.microsoft.com/office/drawing/2014/main" val="20002"/>
                    </a:ext>
                  </a:extLst>
                </a:gridCol>
                <a:gridCol w="5717421">
                  <a:extLst>
                    <a:ext uri="{9D8B030D-6E8A-4147-A177-3AD203B41FA5}">
                      <a16:colId xmlns="" xmlns:a16="http://schemas.microsoft.com/office/drawing/2014/main" val="20003"/>
                    </a:ext>
                  </a:extLst>
                </a:gridCol>
              </a:tblGrid>
              <a:tr h="463845">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46" marR="91446" marT="45718" marB="45718">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46" marR="91446" marT="45718" marB="45718">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46" marR="91446" marT="45718" marB="45718">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46" marR="91446" marT="45718" marB="45718">
                    <a:solidFill>
                      <a:srgbClr val="0D7267"/>
                    </a:solidFill>
                  </a:tcPr>
                </a:tc>
                <a:extLst>
                  <a:ext uri="{0D108BD9-81ED-4DB2-BD59-A6C34878D82A}">
                    <a16:rowId xmlns="" xmlns:a16="http://schemas.microsoft.com/office/drawing/2014/main" val="10000"/>
                  </a:ext>
                </a:extLst>
              </a:tr>
              <a:tr h="1121427">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2019.01.18</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a:lnSpc>
                          <a:spcPct val="150000"/>
                        </a:lnSpc>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财政部</a:t>
                      </a:r>
                    </a:p>
                  </a:txBody>
                  <a:tcPr marL="91446" marR="91446" marT="45718" marB="45718"/>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《关于实施小微企业普惠性税收减免政策的通知》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第一，免征</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10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万元以下（含</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10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万元）</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的</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增值税；第二，对于小微企业，年应纳税所得额不超过</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100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万元的部分，减按</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25%</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计入应纳税所得额。超过</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100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万元但不超过</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300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万元的部分，减按</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50%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计入应纳税所得额。</a:t>
                      </a:r>
                    </a:p>
                  </a:txBody>
                  <a:tcPr marL="91446" marR="91446" marT="45718" marB="45718"/>
                </a:tc>
                <a:extLst>
                  <a:ext uri="{0D108BD9-81ED-4DB2-BD59-A6C34878D82A}">
                    <a16:rowId xmlns="" xmlns:a16="http://schemas.microsoft.com/office/drawing/2014/main" val="10001"/>
                  </a:ext>
                </a:extLst>
              </a:tr>
              <a:tr h="1726877">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2019.04.07</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中共中央办公厅、国务院办公厅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《关于促进中小企业健康发展的指导意见》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进一步完善财税对小微企业的支持政策，进一步降低创业担保贷款贴息的门槛，同时中央财政安排</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专门</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资金，用于支持地方政府给予小微企业创业担保贷款贴息及奖补。此外，落实相关金融机构对于单户授信</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1000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万元及以下的小微企业、个体工商户贷款利息收入免征增值税政策、贷款损失准备金所得税税前扣除政策等</a:t>
                      </a:r>
                      <a:r>
                        <a:rPr lang="zh-CN"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extLst>
                  <a:ext uri="{0D108BD9-81ED-4DB2-BD59-A6C34878D82A}">
                    <a16:rowId xmlns="" xmlns:a16="http://schemas.microsoft.com/office/drawing/2014/main" val="10002"/>
                  </a:ext>
                </a:extLst>
              </a:tr>
              <a:tr h="174047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s-I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2019</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r>
                        <a:rPr lang="is-I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11</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r>
                        <a:rPr lang="is-I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11</a:t>
                      </a:r>
                      <a:r>
                        <a:rPr lang="zh-CN" altLang="is-IS" sz="1400" b="0" i="0" u="none" kern="1200" baseline="0" dirty="0" smtClean="0">
                          <a:solidFill>
                            <a:schemeClr val="tx1"/>
                          </a:solidFill>
                          <a:latin typeface="微软雅黑" panose="020B0503020204020204" pitchFamily="34" charset="-122"/>
                          <a:ea typeface="微软雅黑" panose="020B0503020204020204" pitchFamily="34" charset="-122"/>
                          <a:cs typeface="+mn-cs"/>
                        </a:rPr>
                        <a:t>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工业和信息化部办公厅、财政部办公厅、海关总署办公厅、税务总局办公厅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关于公布享受支持科技创新进口税收政策的国家中小企业公共服务示范平台（技术类）（</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2019</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年批次及</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2017</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年批次复审合格）名单的通知</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c>
                  <a:txBody>
                    <a:bodyPr/>
                    <a:lstStyle/>
                    <a:p>
                      <a:pPr>
                        <a:lnSpc>
                          <a:spcPct val="150000"/>
                        </a:lnSpc>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文件宣布：</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9</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家示范平台自通知印发之日起享受支持科技创新进口税收政策，</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11</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家示范平台继续享受支持科技创新进口税收政策。</a:t>
                      </a:r>
                    </a:p>
                    <a:p>
                      <a:pPr>
                        <a:lnSpc>
                          <a:spcPct val="150000"/>
                        </a:lnSpc>
                      </a:pP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6" marR="91446" marT="45718" marB="45718"/>
                </a:tc>
              </a:tr>
            </a:tbl>
          </a:graphicData>
        </a:graphic>
      </p:graphicFrame>
    </p:spTree>
    <p:extLst>
      <p:ext uri="{BB962C8B-B14F-4D97-AF65-F5344CB8AC3E}">
        <p14:creationId xmlns:p14="http://schemas.microsoft.com/office/powerpoint/2010/main" val="275613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18433" name="图片 1">
            <a:extLst>
              <a:ext uri="{FF2B5EF4-FFF2-40B4-BE49-F238E27FC236}">
                <a16:creationId xmlns="" xmlns:a16="http://schemas.microsoft.com/office/drawing/2014/main" id="{DE250B76-8B90-1A4F-B1A0-8D83F3714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图片 2">
            <a:extLst>
              <a:ext uri="{FF2B5EF4-FFF2-40B4-BE49-F238E27FC236}">
                <a16:creationId xmlns="" xmlns:a16="http://schemas.microsoft.com/office/drawing/2014/main" id="{5390410C-8D8C-2E4E-9463-2D95ADF3A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4">
            <a:extLst>
              <a:ext uri="{FF2B5EF4-FFF2-40B4-BE49-F238E27FC236}">
                <a16:creationId xmlns="" xmlns:a16="http://schemas.microsoft.com/office/drawing/2014/main" id="{ED629D56-8890-6547-B814-C66DC4CAEED2}"/>
              </a:ext>
            </a:extLst>
          </p:cNvPr>
          <p:cNvGraphicFramePr>
            <a:graphicFrameLocks noGrp="1"/>
          </p:cNvGraphicFramePr>
          <p:nvPr>
            <p:extLst>
              <p:ext uri="{D42A27DB-BD31-4B8C-83A1-F6EECF244321}">
                <p14:modId xmlns:p14="http://schemas.microsoft.com/office/powerpoint/2010/main" val="577908467"/>
              </p:ext>
            </p:extLst>
          </p:nvPr>
        </p:nvGraphicFramePr>
        <p:xfrm>
          <a:off x="678942" y="1860677"/>
          <a:ext cx="10858499" cy="3162427"/>
        </p:xfrm>
        <a:graphic>
          <a:graphicData uri="http://schemas.openxmlformats.org/drawingml/2006/table">
            <a:tbl>
              <a:tblPr firstRow="1" bandRow="1">
                <a:tableStyleId>{5C22544A-7EE6-4342-B048-85BDC9FD1C3A}</a:tableStyleId>
              </a:tblPr>
              <a:tblGrid>
                <a:gridCol w="1415704">
                  <a:extLst>
                    <a:ext uri="{9D8B030D-6E8A-4147-A177-3AD203B41FA5}">
                      <a16:colId xmlns="" xmlns:a16="http://schemas.microsoft.com/office/drawing/2014/main" val="20000"/>
                    </a:ext>
                  </a:extLst>
                </a:gridCol>
                <a:gridCol w="1636832">
                  <a:extLst>
                    <a:ext uri="{9D8B030D-6E8A-4147-A177-3AD203B41FA5}">
                      <a16:colId xmlns="" xmlns:a16="http://schemas.microsoft.com/office/drawing/2014/main" val="20001"/>
                    </a:ext>
                  </a:extLst>
                </a:gridCol>
                <a:gridCol w="2041308">
                  <a:extLst>
                    <a:ext uri="{9D8B030D-6E8A-4147-A177-3AD203B41FA5}">
                      <a16:colId xmlns="" xmlns:a16="http://schemas.microsoft.com/office/drawing/2014/main" val="20002"/>
                    </a:ext>
                  </a:extLst>
                </a:gridCol>
                <a:gridCol w="5764655">
                  <a:extLst>
                    <a:ext uri="{9D8B030D-6E8A-4147-A177-3AD203B41FA5}">
                      <a16:colId xmlns="" xmlns:a16="http://schemas.microsoft.com/office/drawing/2014/main" val="20003"/>
                    </a:ext>
                  </a:extLst>
                </a:gridCol>
              </a:tblGrid>
              <a:tr h="454914">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51" marR="91451">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51" marR="91451">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51" marR="91451">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51" marR="91451">
                    <a:solidFill>
                      <a:srgbClr val="0D7267"/>
                    </a:solidFill>
                  </a:tcPr>
                </a:tc>
                <a:extLst>
                  <a:ext uri="{0D108BD9-81ED-4DB2-BD59-A6C34878D82A}">
                    <a16:rowId xmlns="" xmlns:a16="http://schemas.microsoft.com/office/drawing/2014/main" val="10000"/>
                  </a:ext>
                </a:extLst>
              </a:tr>
              <a:tr h="1378585">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2019.01.22</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《关于有效发挥政府性融资担保基金作用切实支持小微企业和“三农”发展的指导意见》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tc>
                  <a:txBody>
                    <a:bodyPr/>
                    <a:lstStyle/>
                    <a:p>
                      <a:pPr>
                        <a:lnSpc>
                          <a:spcPct val="150000"/>
                        </a:lnSpc>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要严格规范银行业金融机构、融资担保机构以及再担保机构的行为，除贷款利息以及担保费用之外，严禁以保证金、咨询费、资料费、顾问费等名义收取费用。</a:t>
                      </a:r>
                      <a:endPar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endParaRPr>
                    </a:p>
                    <a:p>
                      <a:pPr>
                        <a:lnSpc>
                          <a:spcPct val="150000"/>
                        </a:lnSpc>
                      </a:pPr>
                      <a:endPar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endParaRPr>
                    </a:p>
                  </a:txBody>
                  <a:tcPr marL="91451" marR="91451"/>
                </a:tc>
                <a:extLst>
                  <a:ext uri="{0D108BD9-81ED-4DB2-BD59-A6C34878D82A}">
                    <a16:rowId xmlns="" xmlns:a16="http://schemas.microsoft.com/office/drawing/2014/main" val="10001"/>
                  </a:ext>
                </a:extLst>
              </a:tr>
              <a:tr h="1328928">
                <a:tc>
                  <a:txBody>
                    <a:bodyPr/>
                    <a:lstStyle/>
                    <a:p>
                      <a:pPr>
                        <a:lnSpc>
                          <a:spcPct val="150000"/>
                        </a:lnSpc>
                      </a:pP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2019.05.24</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国家发展改革委、财政部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《关于降低部分行政事业性收费标准的通知》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为严格落实中央有关切实减轻社会负担的要求，进一步加大降费力度，切实促进实体经济发展，自</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7</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月</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1</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日起，降低无线电频率占用费、商标注册收费、出入境证照类收费等行政事业性收费的收费标准。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a:tc>
                <a:extLst>
                  <a:ext uri="{0D108BD9-81ED-4DB2-BD59-A6C34878D82A}">
                    <a16:rowId xmlns="" xmlns:a16="http://schemas.microsoft.com/office/drawing/2014/main" val="10002"/>
                  </a:ext>
                </a:extLst>
              </a:tr>
            </a:tbl>
          </a:graphicData>
        </a:graphic>
      </p:graphicFrame>
      <p:sp>
        <p:nvSpPr>
          <p:cNvPr id="18457" name="文本框 7">
            <a:extLst>
              <a:ext uri="{FF2B5EF4-FFF2-40B4-BE49-F238E27FC236}">
                <a16:creationId xmlns="" xmlns:a16="http://schemas.microsoft.com/office/drawing/2014/main" id="{37AA6694-9BE3-814E-B54D-CBCA3792B0DB}"/>
              </a:ext>
            </a:extLst>
          </p:cNvPr>
          <p:cNvSpPr txBox="1">
            <a:spLocks noChangeArrowheads="1"/>
          </p:cNvSpPr>
          <p:nvPr/>
        </p:nvSpPr>
        <p:spPr bwMode="auto">
          <a:xfrm>
            <a:off x="2016125" y="138113"/>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3.1</a:t>
            </a:r>
            <a:r>
              <a:rPr kumimoji="1" lang="zh-CN" altLang="en-US" sz="2400" b="1" dirty="0">
                <a:solidFill>
                  <a:srgbClr val="0C7268"/>
                </a:solidFill>
                <a:latin typeface="Microsoft YaHei" panose="020B0503020204020204" pitchFamily="34" charset="-122"/>
                <a:ea typeface="Microsoft YaHei" panose="020B0503020204020204" pitchFamily="34" charset="-122"/>
              </a:rPr>
              <a:t>税费负担持续降低</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降费举措不断推进</a:t>
            </a:r>
          </a:p>
          <a:p>
            <a:pPr>
              <a:lnSpc>
                <a:spcPct val="100000"/>
              </a:lnSpc>
              <a:spcBef>
                <a:spcPct val="0"/>
              </a:spcBef>
              <a:buFontTx/>
              <a:buNone/>
            </a:pPr>
            <a:endParaRPr lang="zh-CN" altLang="en-US" sz="2400" b="1" dirty="0">
              <a:solidFill>
                <a:srgbClr val="0C7268"/>
              </a:solidFill>
              <a:ea typeface="微软雅黑" panose="020B0503020204020204" pitchFamily="34" charset="-122"/>
              <a:cs typeface="Microsoft YaHei UI" panose="020B0503020204020204" pitchFamily="34" charset="-122"/>
            </a:endParaRPr>
          </a:p>
        </p:txBody>
      </p:sp>
    </p:spTree>
    <p:extLst>
      <p:ext uri="{BB962C8B-B14F-4D97-AF65-F5344CB8AC3E}">
        <p14:creationId xmlns:p14="http://schemas.microsoft.com/office/powerpoint/2010/main" val="314115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19457" name="图片 1">
            <a:extLst>
              <a:ext uri="{FF2B5EF4-FFF2-40B4-BE49-F238E27FC236}">
                <a16:creationId xmlns="" xmlns:a16="http://schemas.microsoft.com/office/drawing/2014/main" id="{E374D25B-A4A7-DC40-8F86-F840C9EC4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图片 2">
            <a:extLst>
              <a:ext uri="{FF2B5EF4-FFF2-40B4-BE49-F238E27FC236}">
                <a16:creationId xmlns="" xmlns:a16="http://schemas.microsoft.com/office/drawing/2014/main" id="{FCC6BC40-6BA8-DE43-8527-53B7B9B77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4">
            <a:extLst>
              <a:ext uri="{FF2B5EF4-FFF2-40B4-BE49-F238E27FC236}">
                <a16:creationId xmlns="" xmlns:a16="http://schemas.microsoft.com/office/drawing/2014/main" id="{3095083C-0D3F-BD4D-BB25-D959D5AAACDB}"/>
              </a:ext>
            </a:extLst>
          </p:cNvPr>
          <p:cNvGraphicFramePr>
            <a:graphicFrameLocks noGrp="1"/>
          </p:cNvGraphicFramePr>
          <p:nvPr>
            <p:extLst>
              <p:ext uri="{D42A27DB-BD31-4B8C-83A1-F6EECF244321}">
                <p14:modId xmlns:p14="http://schemas.microsoft.com/office/powerpoint/2010/main" val="1503082679"/>
              </p:ext>
            </p:extLst>
          </p:nvPr>
        </p:nvGraphicFramePr>
        <p:xfrm>
          <a:off x="647700" y="1081088"/>
          <a:ext cx="10896600" cy="5051299"/>
        </p:xfrm>
        <a:graphic>
          <a:graphicData uri="http://schemas.openxmlformats.org/drawingml/2006/table">
            <a:tbl>
              <a:tblPr firstRow="1" bandRow="1">
                <a:tableStyleId>{5C22544A-7EE6-4342-B048-85BDC9FD1C3A}</a:tableStyleId>
              </a:tblPr>
              <a:tblGrid>
                <a:gridCol w="1429052">
                  <a:extLst>
                    <a:ext uri="{9D8B030D-6E8A-4147-A177-3AD203B41FA5}">
                      <a16:colId xmlns="" xmlns:a16="http://schemas.microsoft.com/office/drawing/2014/main" val="20000"/>
                    </a:ext>
                  </a:extLst>
                </a:gridCol>
                <a:gridCol w="1873046">
                  <a:extLst>
                    <a:ext uri="{9D8B030D-6E8A-4147-A177-3AD203B41FA5}">
                      <a16:colId xmlns="" xmlns:a16="http://schemas.microsoft.com/office/drawing/2014/main" val="20001"/>
                    </a:ext>
                  </a:extLst>
                </a:gridCol>
                <a:gridCol w="2584911">
                  <a:extLst>
                    <a:ext uri="{9D8B030D-6E8A-4147-A177-3AD203B41FA5}">
                      <a16:colId xmlns="" xmlns:a16="http://schemas.microsoft.com/office/drawing/2014/main" val="20002"/>
                    </a:ext>
                  </a:extLst>
                </a:gridCol>
                <a:gridCol w="5009591">
                  <a:extLst>
                    <a:ext uri="{9D8B030D-6E8A-4147-A177-3AD203B41FA5}">
                      <a16:colId xmlns="" xmlns:a16="http://schemas.microsoft.com/office/drawing/2014/main" val="20003"/>
                    </a:ext>
                  </a:extLst>
                </a:gridCol>
              </a:tblGrid>
              <a:tr h="454915">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39" marR="91439">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39" marR="91439">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39" marR="91439">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39" marR="91439">
                    <a:solidFill>
                      <a:srgbClr val="0D7267"/>
                    </a:solidFill>
                  </a:tcPr>
                </a:tc>
                <a:extLst>
                  <a:ext uri="{0D108BD9-81ED-4DB2-BD59-A6C34878D82A}">
                    <a16:rowId xmlns="" xmlns:a16="http://schemas.microsoft.com/office/drawing/2014/main" val="10000"/>
                  </a:ext>
                </a:extLst>
              </a:tr>
              <a:tr h="1511997">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2019.04.07</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a:tc>
                <a:tc>
                  <a:txBody>
                    <a:bodyPr/>
                    <a:lstStyle/>
                    <a:p>
                      <a:pPr>
                        <a:lnSpc>
                          <a:spcPct val="150000"/>
                        </a:lnSpc>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中共中央办公厅、国务院办公厅</a:t>
                      </a:r>
                    </a:p>
                  </a:txBody>
                  <a:tcPr marL="91439" marR="91439"/>
                </a:tc>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关于促进中小企业健康发展的指导意见</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p>
                  </a:txBody>
                  <a:tcPr marL="91439" marR="91439"/>
                </a:tc>
                <a:tc>
                  <a:txBody>
                    <a:bodyPr/>
                    <a:lstStyle/>
                    <a:p>
                      <a:pPr marL="285750" indent="-285750">
                        <a:lnSpc>
                          <a:spcPct val="150000"/>
                        </a:lnSpc>
                        <a:buFont typeface="Wingdings" charset="2"/>
                        <a:buChar char="ü"/>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积极拓宽中小企业的融资渠道，完善债券发行机制，同时实施民营企业债券融资支持工具，采用信用风险缓释凭证、信用增进服务等方式，支持经营正常、但是暂时面临流动性紧张的民营企业进行合理的债券融资</a:t>
                      </a:r>
                      <a:r>
                        <a:rPr lang="zh-CN"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endPar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endParaRPr>
                    </a:p>
                    <a:p>
                      <a:pPr marL="285750" marR="0" indent="-285750" algn="l" defTabSz="914400" rtl="0" eaLnBrk="1" fontAlgn="auto" latinLnBrk="0" hangingPunct="1">
                        <a:lnSpc>
                          <a:spcPct val="150000"/>
                        </a:lnSpc>
                        <a:spcBef>
                          <a:spcPts val="0"/>
                        </a:spcBef>
                        <a:spcAft>
                          <a:spcPts val="0"/>
                        </a:spcAft>
                        <a:buClrTx/>
                        <a:buSzTx/>
                        <a:buFont typeface="Wingdings" charset="2"/>
                        <a:buChar char="ü"/>
                        <a:tabLst/>
                        <a:defRPr/>
                      </a:pPr>
                      <a:r>
                        <a:rPr lang="zh-CN"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要研究促进中小企业依托供应链金融、应收账款等进行融资的方式，完善知识产权质押融资风险分担补偿机制。同时为主业突出、运作规范的中小企业提供上市便利条件。深化发行、交易、信息披露等相关制度改革，支持中小企业在新三板进行挂牌融资。</a:t>
                      </a:r>
                    </a:p>
                    <a:p>
                      <a:pPr>
                        <a:lnSpc>
                          <a:spcPct val="150000"/>
                        </a:lnSpc>
                      </a:pPr>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a:tc>
                <a:extLst>
                  <a:ext uri="{0D108BD9-81ED-4DB2-BD59-A6C34878D82A}">
                    <a16:rowId xmlns="" xmlns:a16="http://schemas.microsoft.com/office/drawing/2014/main" val="10001"/>
                  </a:ext>
                </a:extLst>
              </a:tr>
              <a:tr h="1304544">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2019.04.12</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工业和信息化部办公厅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《关于开展</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年度中小企业公共服务体系重点服务活动的通知》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要积极拓展中小企业的融资渠道，动员引导各类金融机构积极为中小企业开展普惠金融服务</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a:tc>
                <a:extLst>
                  <a:ext uri="{0D108BD9-81ED-4DB2-BD59-A6C34878D82A}">
                    <a16:rowId xmlns="" xmlns:a16="http://schemas.microsoft.com/office/drawing/2014/main" val="10002"/>
                  </a:ext>
                </a:extLst>
              </a:tr>
            </a:tbl>
          </a:graphicData>
        </a:graphic>
      </p:graphicFrame>
      <p:sp>
        <p:nvSpPr>
          <p:cNvPr id="19481" name="文本框 7">
            <a:extLst>
              <a:ext uri="{FF2B5EF4-FFF2-40B4-BE49-F238E27FC236}">
                <a16:creationId xmlns="" xmlns:a16="http://schemas.microsoft.com/office/drawing/2014/main" id="{9570AD7E-D62D-C343-A87F-3BCF9C91B412}"/>
              </a:ext>
            </a:extLst>
          </p:cNvPr>
          <p:cNvSpPr txBox="1">
            <a:spLocks noChangeArrowheads="1"/>
          </p:cNvSpPr>
          <p:nvPr/>
        </p:nvSpPr>
        <p:spPr bwMode="auto">
          <a:xfrm>
            <a:off x="2016125" y="138113"/>
            <a:ext cx="855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3.2</a:t>
            </a:r>
            <a:r>
              <a:rPr kumimoji="1" lang="zh-CN" altLang="en-US" sz="2400" b="1" dirty="0">
                <a:solidFill>
                  <a:srgbClr val="0C7268"/>
                </a:solidFill>
                <a:latin typeface="Microsoft YaHei" panose="020B0503020204020204" pitchFamily="34" charset="-122"/>
                <a:ea typeface="Microsoft YaHei" panose="020B0503020204020204" pitchFamily="34" charset="-122"/>
              </a:rPr>
              <a:t>融资难度持续缓解</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融资渠道不断拓展</a:t>
            </a:r>
          </a:p>
        </p:txBody>
      </p:sp>
    </p:spTree>
    <p:extLst>
      <p:ext uri="{BB962C8B-B14F-4D97-AF65-F5344CB8AC3E}">
        <p14:creationId xmlns:p14="http://schemas.microsoft.com/office/powerpoint/2010/main" val="264727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20481" name="图片 1">
            <a:extLst>
              <a:ext uri="{FF2B5EF4-FFF2-40B4-BE49-F238E27FC236}">
                <a16:creationId xmlns="" xmlns:a16="http://schemas.microsoft.com/office/drawing/2014/main" id="{BC738499-F66D-3640-B128-D06C33E3D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图片 2">
            <a:extLst>
              <a:ext uri="{FF2B5EF4-FFF2-40B4-BE49-F238E27FC236}">
                <a16:creationId xmlns="" xmlns:a16="http://schemas.microsoft.com/office/drawing/2014/main" id="{03BDBFDD-0E98-4949-B26D-281216830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4">
            <a:extLst>
              <a:ext uri="{FF2B5EF4-FFF2-40B4-BE49-F238E27FC236}">
                <a16:creationId xmlns="" xmlns:a16="http://schemas.microsoft.com/office/drawing/2014/main" id="{FA32F78C-CBA4-C249-95C0-2F7F13F96AB5}"/>
              </a:ext>
            </a:extLst>
          </p:cNvPr>
          <p:cNvGraphicFramePr>
            <a:graphicFrameLocks noGrp="1"/>
          </p:cNvGraphicFramePr>
          <p:nvPr>
            <p:extLst>
              <p:ext uri="{D42A27DB-BD31-4B8C-83A1-F6EECF244321}">
                <p14:modId xmlns:p14="http://schemas.microsoft.com/office/powerpoint/2010/main" val="1378470479"/>
              </p:ext>
            </p:extLst>
          </p:nvPr>
        </p:nvGraphicFramePr>
        <p:xfrm>
          <a:off x="447675" y="1189038"/>
          <a:ext cx="10896600" cy="3262929"/>
        </p:xfrm>
        <a:graphic>
          <a:graphicData uri="http://schemas.openxmlformats.org/drawingml/2006/table">
            <a:tbl>
              <a:tblPr firstRow="1" bandRow="1">
                <a:tableStyleId>{5C22544A-7EE6-4342-B048-85BDC9FD1C3A}</a:tableStyleId>
              </a:tblPr>
              <a:tblGrid>
                <a:gridCol w="1429052">
                  <a:extLst>
                    <a:ext uri="{9D8B030D-6E8A-4147-A177-3AD203B41FA5}">
                      <a16:colId xmlns="" xmlns:a16="http://schemas.microsoft.com/office/drawing/2014/main" val="20000"/>
                    </a:ext>
                  </a:extLst>
                </a:gridCol>
                <a:gridCol w="1873046">
                  <a:extLst>
                    <a:ext uri="{9D8B030D-6E8A-4147-A177-3AD203B41FA5}">
                      <a16:colId xmlns="" xmlns:a16="http://schemas.microsoft.com/office/drawing/2014/main" val="20001"/>
                    </a:ext>
                  </a:extLst>
                </a:gridCol>
                <a:gridCol w="2584911">
                  <a:extLst>
                    <a:ext uri="{9D8B030D-6E8A-4147-A177-3AD203B41FA5}">
                      <a16:colId xmlns="" xmlns:a16="http://schemas.microsoft.com/office/drawing/2014/main" val="20002"/>
                    </a:ext>
                  </a:extLst>
                </a:gridCol>
                <a:gridCol w="5009591">
                  <a:extLst>
                    <a:ext uri="{9D8B030D-6E8A-4147-A177-3AD203B41FA5}">
                      <a16:colId xmlns="" xmlns:a16="http://schemas.microsoft.com/office/drawing/2014/main" val="20003"/>
                    </a:ext>
                  </a:extLst>
                </a:gridCol>
              </a:tblGrid>
              <a:tr h="373011">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39" marR="91439" marT="45717" marB="45717">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39" marR="91439" marT="45717" marB="45717">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39" marR="91439" marT="45717" marB="45717">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39" marR="91439" marT="45717" marB="45717">
                    <a:solidFill>
                      <a:srgbClr val="0D7267"/>
                    </a:solidFill>
                  </a:tcPr>
                </a:tc>
                <a:extLst>
                  <a:ext uri="{0D108BD9-81ED-4DB2-BD59-A6C34878D82A}">
                    <a16:rowId xmlns="" xmlns:a16="http://schemas.microsoft.com/office/drawing/2014/main" val="10000"/>
                  </a:ext>
                </a:extLst>
              </a:tr>
              <a:tr h="1096634">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2019.02.25</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marT="45717" marB="45717"/>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银保监会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marT="45717" marB="45717"/>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《关于进一步加强金融服务民营企业有关工作的通知》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marT="45717" marB="45717"/>
                </a:tc>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年普惠型小微企业贷款力争实现总体余额同比增长</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30%</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以上，并且信贷综合融资成本要控制在合理水平。 </a:t>
                      </a:r>
                    </a:p>
                  </a:txBody>
                  <a:tcPr marL="91439" marR="91439" marT="45717" marB="45717"/>
                </a:tc>
                <a:extLst>
                  <a:ext uri="{0D108BD9-81ED-4DB2-BD59-A6C34878D82A}">
                    <a16:rowId xmlns="" xmlns:a16="http://schemas.microsoft.com/office/drawing/2014/main" val="10001"/>
                  </a:ext>
                </a:extLst>
              </a:tr>
              <a:tr h="1754821">
                <a:tc>
                  <a:txBody>
                    <a:bodyPr/>
                    <a:lstStyle/>
                    <a:p>
                      <a:pPr>
                        <a:lnSpc>
                          <a:spcPct val="150000"/>
                        </a:lnSpc>
                      </a:pP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2019.12.22</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marT="45717" marB="45717"/>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中共中央、国务院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marT="45717" marB="45717"/>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《关于营造更好发展环境支持民营企业改革发展的意见》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9" marR="91439" marT="45717" marB="45717"/>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要完善银行业金融机构服务民营企业体系建设，强化考核机制，合理增加信用贷款所占比例，鼓励银行主动对接企业，满足企业续贷需求，从而降低民营企业和小微企业的综合融资成本。</a:t>
                      </a:r>
                    </a:p>
                  </a:txBody>
                  <a:tcPr marL="91439" marR="91439" marT="45717" marB="45717"/>
                </a:tc>
                <a:extLst>
                  <a:ext uri="{0D108BD9-81ED-4DB2-BD59-A6C34878D82A}">
                    <a16:rowId xmlns="" xmlns:a16="http://schemas.microsoft.com/office/drawing/2014/main" val="10002"/>
                  </a:ext>
                </a:extLst>
              </a:tr>
            </a:tbl>
          </a:graphicData>
        </a:graphic>
      </p:graphicFrame>
      <p:sp>
        <p:nvSpPr>
          <p:cNvPr id="20505" name="文本框 7">
            <a:extLst>
              <a:ext uri="{FF2B5EF4-FFF2-40B4-BE49-F238E27FC236}">
                <a16:creationId xmlns="" xmlns:a16="http://schemas.microsoft.com/office/drawing/2014/main" id="{7959AFA4-4B8F-DA4C-AB66-C0FC066B5547}"/>
              </a:ext>
            </a:extLst>
          </p:cNvPr>
          <p:cNvSpPr txBox="1">
            <a:spLocks noChangeArrowheads="1"/>
          </p:cNvSpPr>
          <p:nvPr/>
        </p:nvSpPr>
        <p:spPr bwMode="auto">
          <a:xfrm>
            <a:off x="2016125" y="138113"/>
            <a:ext cx="855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zh-CN" altLang="en-US" sz="2400" b="1" dirty="0">
                <a:solidFill>
                  <a:srgbClr val="0C7268"/>
                </a:solidFill>
                <a:latin typeface="Microsoft YaHei" panose="020B0503020204020204" pitchFamily="34" charset="-122"/>
                <a:ea typeface="Microsoft YaHei" panose="020B0503020204020204" pitchFamily="34" charset="-122"/>
              </a:rPr>
              <a:t> </a:t>
            </a:r>
            <a:r>
              <a:rPr kumimoji="1" lang="en-US" altLang="zh-CN" sz="2400" b="1" dirty="0">
                <a:solidFill>
                  <a:srgbClr val="0C7268"/>
                </a:solidFill>
                <a:latin typeface="Microsoft YaHei" panose="020B0503020204020204" pitchFamily="34" charset="-122"/>
                <a:ea typeface="Microsoft YaHei" panose="020B0503020204020204" pitchFamily="34" charset="-122"/>
              </a:rPr>
              <a:t>3.2</a:t>
            </a:r>
            <a:r>
              <a:rPr kumimoji="1" lang="zh-CN" altLang="en-US" sz="2400" b="1" dirty="0">
                <a:solidFill>
                  <a:srgbClr val="0C7268"/>
                </a:solidFill>
                <a:latin typeface="Microsoft YaHei" panose="020B0503020204020204" pitchFamily="34" charset="-122"/>
                <a:ea typeface="Microsoft YaHei" panose="020B0503020204020204" pitchFamily="34" charset="-122"/>
              </a:rPr>
              <a:t>融资难度持续缓解</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融资成本不断降低</a:t>
            </a:r>
          </a:p>
        </p:txBody>
      </p:sp>
    </p:spTree>
    <p:extLst>
      <p:ext uri="{BB962C8B-B14F-4D97-AF65-F5344CB8AC3E}">
        <p14:creationId xmlns:p14="http://schemas.microsoft.com/office/powerpoint/2010/main" val="378477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26625" name="图片 1">
            <a:extLst>
              <a:ext uri="{FF2B5EF4-FFF2-40B4-BE49-F238E27FC236}">
                <a16:creationId xmlns="" xmlns:a16="http://schemas.microsoft.com/office/drawing/2014/main" id="{BFE2C55B-B031-FA43-95BA-85C741F9E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图片 2">
            <a:extLst>
              <a:ext uri="{FF2B5EF4-FFF2-40B4-BE49-F238E27FC236}">
                <a16:creationId xmlns="" xmlns:a16="http://schemas.microsoft.com/office/drawing/2014/main" id="{0AE2207A-4503-C24E-96FB-2DF96738E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本框 7">
            <a:extLst>
              <a:ext uri="{FF2B5EF4-FFF2-40B4-BE49-F238E27FC236}">
                <a16:creationId xmlns="" xmlns:a16="http://schemas.microsoft.com/office/drawing/2014/main" id="{FF3E27C2-44C0-524B-8DEA-AE8E35F8AFF5}"/>
              </a:ext>
            </a:extLst>
          </p:cNvPr>
          <p:cNvSpPr txBox="1">
            <a:spLocks noChangeArrowheads="1"/>
          </p:cNvSpPr>
          <p:nvPr/>
        </p:nvSpPr>
        <p:spPr bwMode="auto">
          <a:xfrm>
            <a:off x="1819624" y="147638"/>
            <a:ext cx="8459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3.2</a:t>
            </a:r>
            <a:r>
              <a:rPr kumimoji="1" lang="zh-CN" altLang="en-US" sz="2400" b="1" dirty="0">
                <a:solidFill>
                  <a:srgbClr val="0C7268"/>
                </a:solidFill>
                <a:latin typeface="Microsoft YaHei" panose="020B0503020204020204" pitchFamily="34" charset="-122"/>
                <a:ea typeface="Microsoft YaHei" panose="020B0503020204020204" pitchFamily="34" charset="-122"/>
              </a:rPr>
              <a:t>融资难度持续缓解</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融资担保持续发展</a:t>
            </a:r>
          </a:p>
          <a:p>
            <a:pPr>
              <a:lnSpc>
                <a:spcPct val="100000"/>
              </a:lnSpc>
              <a:spcBef>
                <a:spcPct val="0"/>
              </a:spcBef>
              <a:buFontTx/>
              <a:buNone/>
            </a:pPr>
            <a:endParaRPr lang="zh-CN" altLang="en-US" sz="2400" b="1" dirty="0">
              <a:solidFill>
                <a:srgbClr val="0C7268"/>
              </a:solidFill>
              <a:ea typeface="微软雅黑" panose="020B0503020204020204" pitchFamily="34" charset="-122"/>
              <a:cs typeface="Microsoft YaHei UI" panose="020B0503020204020204" pitchFamily="34" charset="-122"/>
            </a:endParaRPr>
          </a:p>
        </p:txBody>
      </p:sp>
      <p:graphicFrame>
        <p:nvGraphicFramePr>
          <p:cNvPr id="4" name="表格 4">
            <a:extLst>
              <a:ext uri="{FF2B5EF4-FFF2-40B4-BE49-F238E27FC236}">
                <a16:creationId xmlns="" xmlns:a16="http://schemas.microsoft.com/office/drawing/2014/main" id="{D5DFF637-36D5-E747-87E8-1443DACA0BE5}"/>
              </a:ext>
            </a:extLst>
          </p:cNvPr>
          <p:cNvGraphicFramePr>
            <a:graphicFrameLocks noGrp="1"/>
          </p:cNvGraphicFramePr>
          <p:nvPr>
            <p:extLst>
              <p:ext uri="{D42A27DB-BD31-4B8C-83A1-F6EECF244321}">
                <p14:modId xmlns:p14="http://schemas.microsoft.com/office/powerpoint/2010/main" val="1505520307"/>
              </p:ext>
            </p:extLst>
          </p:nvPr>
        </p:nvGraphicFramePr>
        <p:xfrm>
          <a:off x="153988" y="993775"/>
          <a:ext cx="11791061" cy="3861857"/>
        </p:xfrm>
        <a:graphic>
          <a:graphicData uri="http://schemas.openxmlformats.org/drawingml/2006/table">
            <a:tbl>
              <a:tblPr firstRow="1" bandRow="1">
                <a:tableStyleId>{5C22544A-7EE6-4342-B048-85BDC9FD1C3A}</a:tableStyleId>
              </a:tblPr>
              <a:tblGrid>
                <a:gridCol w="1475608">
                  <a:extLst>
                    <a:ext uri="{9D8B030D-6E8A-4147-A177-3AD203B41FA5}">
                      <a16:colId xmlns="" xmlns:a16="http://schemas.microsoft.com/office/drawing/2014/main" val="20000"/>
                    </a:ext>
                  </a:extLst>
                </a:gridCol>
                <a:gridCol w="1430596">
                  <a:extLst>
                    <a:ext uri="{9D8B030D-6E8A-4147-A177-3AD203B41FA5}">
                      <a16:colId xmlns="" xmlns:a16="http://schemas.microsoft.com/office/drawing/2014/main" val="20001"/>
                    </a:ext>
                  </a:extLst>
                </a:gridCol>
                <a:gridCol w="2815103">
                  <a:extLst>
                    <a:ext uri="{9D8B030D-6E8A-4147-A177-3AD203B41FA5}">
                      <a16:colId xmlns="" xmlns:a16="http://schemas.microsoft.com/office/drawing/2014/main" val="20002"/>
                    </a:ext>
                  </a:extLst>
                </a:gridCol>
                <a:gridCol w="6069754">
                  <a:extLst>
                    <a:ext uri="{9D8B030D-6E8A-4147-A177-3AD203B41FA5}">
                      <a16:colId xmlns="" xmlns:a16="http://schemas.microsoft.com/office/drawing/2014/main" val="20003"/>
                    </a:ext>
                  </a:extLst>
                </a:gridCol>
              </a:tblGrid>
              <a:tr h="478573">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33" marR="91433" marT="45721" marB="45721">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33" marR="91433" marT="45721" marB="45721">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33" marR="91433" marT="45721" marB="45721">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33" marR="91433" marT="45721" marB="45721">
                    <a:solidFill>
                      <a:srgbClr val="0D7267"/>
                    </a:solidFill>
                  </a:tcPr>
                </a:tc>
                <a:extLst>
                  <a:ext uri="{0D108BD9-81ED-4DB2-BD59-A6C34878D82A}">
                    <a16:rowId xmlns="" xmlns:a16="http://schemas.microsoft.com/office/drawing/2014/main" val="10000"/>
                  </a:ext>
                </a:extLst>
              </a:tr>
              <a:tr h="1758532">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2019.02.14</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3" marR="91433" marT="45721" marB="45721"/>
                </a:tc>
                <a:tc>
                  <a:txBody>
                    <a:bodyPr/>
                    <a:lstStyle/>
                    <a:p>
                      <a:pPr>
                        <a:lnSpc>
                          <a:spcPct val="150000"/>
                        </a:lnSpc>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国务院办公厅</a:t>
                      </a:r>
                    </a:p>
                  </a:txBody>
                  <a:tcPr marL="91433" marR="91433" marT="45721" marB="45721"/>
                </a:tc>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关于有效发挥政府性融资担保基金作用切实支持小微企业和“三农”发展的指导意见</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p>
                  </a:txBody>
                  <a:tcPr marL="91433" marR="91433" marT="45721" marB="45721"/>
                </a:tc>
                <a:tc>
                  <a:txBody>
                    <a:bodyPr/>
                    <a:lstStyle/>
                    <a:p>
                      <a:pPr marL="285750" indent="-285750">
                        <a:lnSpc>
                          <a:spcPct val="150000"/>
                        </a:lnSpc>
                        <a:buFont typeface="Wingdings" charset="2"/>
                        <a:buChar char="ü"/>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对于各级政府性融资担保、再担保机构，业务要聚焦小微企业、个体工商户以及“三农”主体，包括符合条件的战略性新兴企业。</a:t>
                      </a:r>
                      <a:endPar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endParaRPr>
                    </a:p>
                    <a:p>
                      <a:pPr marL="285750" indent="-285750">
                        <a:lnSpc>
                          <a:spcPct val="150000"/>
                        </a:lnSpc>
                        <a:buFont typeface="Wingdings" charset="2"/>
                        <a:buChar char="ü"/>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要严格规范担保、再担保机构的收费行为，不得以咨询费、保证金、承诺费、注册费、资料费等名义收取费用，切实杜绝乱收费现象，避免加重企业实际负担。</a:t>
                      </a:r>
                    </a:p>
                    <a:p>
                      <a:pPr>
                        <a:lnSpc>
                          <a:spcPct val="150000"/>
                        </a:lnSpc>
                      </a:pPr>
                      <a:endPar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endParaRPr>
                    </a:p>
                  </a:txBody>
                  <a:tcPr marL="91433" marR="91433" marT="45721" marB="45721"/>
                </a:tc>
                <a:extLst>
                  <a:ext uri="{0D108BD9-81ED-4DB2-BD59-A6C34878D82A}">
                    <a16:rowId xmlns="" xmlns:a16="http://schemas.microsoft.com/office/drawing/2014/main" val="10001"/>
                  </a:ext>
                </a:extLst>
              </a:tr>
              <a:tr h="1281983">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2019.02.14</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3" marR="91433" marT="45721" marB="45721"/>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中共中央办公厅、国务院办公厅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3" marR="91433" marT="45721" marB="45721"/>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《关于加强金融服务民营企业的若干意见》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3" marR="91433" marT="45721" marB="45721"/>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充分发挥国家融资担保基金的引导作用，推动完善各级地方政府性融资担保体系建设。对于政府出资的融资担保机构，应当坚持定位，不以营利为目的，切实发挥好政府性融资担保机构的作用。</a:t>
                      </a:r>
                    </a:p>
                    <a:p>
                      <a:pPr>
                        <a:lnSpc>
                          <a:spcPct val="150000"/>
                        </a:lnSpc>
                      </a:pPr>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33" marR="91433" marT="45721" marB="45721"/>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2820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28673" name="图片 1">
            <a:extLst>
              <a:ext uri="{FF2B5EF4-FFF2-40B4-BE49-F238E27FC236}">
                <a16:creationId xmlns="" xmlns:a16="http://schemas.microsoft.com/office/drawing/2014/main" id="{DE9DB95D-4F7B-2145-9070-71EB017A0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图片 2">
            <a:extLst>
              <a:ext uri="{FF2B5EF4-FFF2-40B4-BE49-F238E27FC236}">
                <a16:creationId xmlns="" xmlns:a16="http://schemas.microsoft.com/office/drawing/2014/main" id="{44504FB9-FE14-954A-AC8C-41C6B70DB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文本框 7">
            <a:extLst>
              <a:ext uri="{FF2B5EF4-FFF2-40B4-BE49-F238E27FC236}">
                <a16:creationId xmlns="" xmlns:a16="http://schemas.microsoft.com/office/drawing/2014/main" id="{B67B9981-42F8-EC4F-B3AF-73E8E69BE9CA}"/>
              </a:ext>
            </a:extLst>
          </p:cNvPr>
          <p:cNvSpPr txBox="1">
            <a:spLocks noChangeArrowheads="1"/>
          </p:cNvSpPr>
          <p:nvPr/>
        </p:nvSpPr>
        <p:spPr bwMode="auto">
          <a:xfrm>
            <a:off x="1981199" y="119063"/>
            <a:ext cx="8459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zh-CN" altLang="en-US" sz="2400" b="1" dirty="0">
                <a:solidFill>
                  <a:srgbClr val="0C7268"/>
                </a:solidFill>
                <a:latin typeface="Microsoft YaHei" panose="020B0503020204020204" pitchFamily="34" charset="-122"/>
                <a:ea typeface="Microsoft YaHei" panose="020B0503020204020204" pitchFamily="34" charset="-122"/>
              </a:rPr>
              <a:t> </a:t>
            </a:r>
            <a:r>
              <a:rPr kumimoji="1" lang="en-US" altLang="zh-CN" sz="2400" b="1" dirty="0">
                <a:solidFill>
                  <a:srgbClr val="0C7268"/>
                </a:solidFill>
                <a:latin typeface="Microsoft YaHei" panose="020B0503020204020204" pitchFamily="34" charset="-122"/>
                <a:ea typeface="Microsoft YaHei" panose="020B0503020204020204" pitchFamily="34" charset="-122"/>
              </a:rPr>
              <a:t>3.3</a:t>
            </a:r>
            <a:r>
              <a:rPr kumimoji="1" lang="zh-CN" altLang="en-US" sz="2400" b="1" dirty="0">
                <a:solidFill>
                  <a:srgbClr val="0C7268"/>
                </a:solidFill>
                <a:latin typeface="Microsoft YaHei" panose="020B0503020204020204" pitchFamily="34" charset="-122"/>
                <a:ea typeface="Microsoft YaHei" panose="020B0503020204020204" pitchFamily="34" charset="-122"/>
              </a:rPr>
              <a:t>创业创新持续优化</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创新政策不断推出</a:t>
            </a:r>
          </a:p>
        </p:txBody>
      </p:sp>
      <p:graphicFrame>
        <p:nvGraphicFramePr>
          <p:cNvPr id="4" name="表格 4">
            <a:extLst>
              <a:ext uri="{FF2B5EF4-FFF2-40B4-BE49-F238E27FC236}">
                <a16:creationId xmlns="" xmlns:a16="http://schemas.microsoft.com/office/drawing/2014/main" id="{16C00F58-0BE1-CB43-B05C-2B0F7A5AB7A3}"/>
              </a:ext>
            </a:extLst>
          </p:cNvPr>
          <p:cNvGraphicFramePr>
            <a:graphicFrameLocks noGrp="1"/>
          </p:cNvGraphicFramePr>
          <p:nvPr>
            <p:extLst>
              <p:ext uri="{D42A27DB-BD31-4B8C-83A1-F6EECF244321}">
                <p14:modId xmlns:p14="http://schemas.microsoft.com/office/powerpoint/2010/main" val="400795260"/>
              </p:ext>
            </p:extLst>
          </p:nvPr>
        </p:nvGraphicFramePr>
        <p:xfrm>
          <a:off x="499205" y="1138238"/>
          <a:ext cx="11423777" cy="4361116"/>
        </p:xfrm>
        <a:graphic>
          <a:graphicData uri="http://schemas.openxmlformats.org/drawingml/2006/table">
            <a:tbl>
              <a:tblPr firstRow="1" bandRow="1">
                <a:tableStyleId>{5C22544A-7EE6-4342-B048-85BDC9FD1C3A}</a:tableStyleId>
              </a:tblPr>
              <a:tblGrid>
                <a:gridCol w="1231392">
                  <a:extLst>
                    <a:ext uri="{9D8B030D-6E8A-4147-A177-3AD203B41FA5}">
                      <a16:colId xmlns="" xmlns:a16="http://schemas.microsoft.com/office/drawing/2014/main" val="20000"/>
                    </a:ext>
                  </a:extLst>
                </a:gridCol>
                <a:gridCol w="1487424">
                  <a:extLst>
                    <a:ext uri="{9D8B030D-6E8A-4147-A177-3AD203B41FA5}">
                      <a16:colId xmlns="" xmlns:a16="http://schemas.microsoft.com/office/drawing/2014/main" val="20001"/>
                    </a:ext>
                  </a:extLst>
                </a:gridCol>
                <a:gridCol w="2633472">
                  <a:extLst>
                    <a:ext uri="{9D8B030D-6E8A-4147-A177-3AD203B41FA5}">
                      <a16:colId xmlns="" xmlns:a16="http://schemas.microsoft.com/office/drawing/2014/main" val="20002"/>
                    </a:ext>
                  </a:extLst>
                </a:gridCol>
                <a:gridCol w="6071489">
                  <a:extLst>
                    <a:ext uri="{9D8B030D-6E8A-4147-A177-3AD203B41FA5}">
                      <a16:colId xmlns="" xmlns:a16="http://schemas.microsoft.com/office/drawing/2014/main" val="20003"/>
                    </a:ext>
                  </a:extLst>
                </a:gridCol>
              </a:tblGrid>
              <a:tr h="454948">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45" marR="91445" marT="45723" marB="45723">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45" marR="91445" marT="45723" marB="45723">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45" marR="91445" marT="45723" marB="45723">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45" marR="91445" marT="45723" marB="45723">
                    <a:solidFill>
                      <a:srgbClr val="0D7267"/>
                    </a:solidFill>
                  </a:tcPr>
                </a:tc>
                <a:extLst>
                  <a:ext uri="{0D108BD9-81ED-4DB2-BD59-A6C34878D82A}">
                    <a16:rowId xmlns="" xmlns:a16="http://schemas.microsoft.com/office/drawing/2014/main" val="10000"/>
                  </a:ext>
                </a:extLst>
              </a:tr>
              <a:tr h="2490753">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2019.08.01</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3" marB="45723"/>
                </a:tc>
                <a:tc>
                  <a:txBody>
                    <a:bodyPr/>
                    <a:lstStyle/>
                    <a:p>
                      <a:pPr>
                        <a:lnSpc>
                          <a:spcPct val="150000"/>
                        </a:lnSpc>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国务院办公厅</a:t>
                      </a:r>
                    </a:p>
                  </a:txBody>
                  <a:tcPr marL="91445" marR="91445" marT="45723" marB="45723"/>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《关于促进平台经济规范健康发展的指导意见》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3" marB="45723"/>
                </a:tc>
                <a:tc>
                  <a:txBody>
                    <a:bodyPr/>
                    <a:lstStyle/>
                    <a:p>
                      <a:pPr marL="285750" indent="-285750">
                        <a:lnSpc>
                          <a:spcPct val="150000"/>
                        </a:lnSpc>
                        <a:buFont typeface="Wingdings" charset="2"/>
                        <a:buChar char="ü"/>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提出要积极发展 “互联网</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生产”，加快推进企业级工业互联网平台的建设和普及应用，大力推动制造资源、数据资源等的集成共享，促进大中小企业融通发展</a:t>
                      </a:r>
                      <a:r>
                        <a:rPr lang="zh-CN"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endPar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endParaRPr>
                    </a:p>
                    <a:p>
                      <a:pPr marL="285750" indent="-285750">
                        <a:lnSpc>
                          <a:spcPct val="150000"/>
                        </a:lnSpc>
                        <a:buFont typeface="Wingdings" charset="2"/>
                        <a:buChar char="ü"/>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要加快打造“双创”升级版，依托互联网平台，完善全方位创业创新服务体系建设，实现创业创新资源的有机结合，鼓励平台更多的向中小企业开放资源，实现资源共享，大力支持中小企业开展产品、技术、商业模式创新，进一步提高创新创业效率。</a:t>
                      </a:r>
                    </a:p>
                    <a:p>
                      <a:pPr>
                        <a:lnSpc>
                          <a:spcPct val="150000"/>
                        </a:lnSpc>
                      </a:pPr>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3" marB="45723"/>
                </a:tc>
                <a:extLst>
                  <a:ext uri="{0D108BD9-81ED-4DB2-BD59-A6C34878D82A}">
                    <a16:rowId xmlns="" xmlns:a16="http://schemas.microsoft.com/office/drawing/2014/main" val="10001"/>
                  </a:ext>
                </a:extLst>
              </a:tr>
              <a:tr h="1254402">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2019.12.22</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3" marB="45723"/>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中共中央、国务院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3" marB="45723"/>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《关于营造更好发展环境支持民营企业改革发展的意见》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3" marB="45723"/>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支持民营企业加大创新力度，鼓励民营企业独立或联合承担国家各类科研项目，引导企业参与国家重大科学技术项目攻关，并且通过技术改造转化创新成果。</a:t>
                      </a:r>
                    </a:p>
                  </a:txBody>
                  <a:tcPr marL="91445" marR="91445" marT="45723" marB="45723"/>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72148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30721" name="图片 1">
            <a:extLst>
              <a:ext uri="{FF2B5EF4-FFF2-40B4-BE49-F238E27FC236}">
                <a16:creationId xmlns="" xmlns:a16="http://schemas.microsoft.com/office/drawing/2014/main" id="{DFA3B518-1FA3-7140-8631-DEEB266D5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图片 2">
            <a:extLst>
              <a:ext uri="{FF2B5EF4-FFF2-40B4-BE49-F238E27FC236}">
                <a16:creationId xmlns="" xmlns:a16="http://schemas.microsoft.com/office/drawing/2014/main" id="{DF1766D6-7740-4044-BFD5-28D7491B9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4">
            <a:extLst>
              <a:ext uri="{FF2B5EF4-FFF2-40B4-BE49-F238E27FC236}">
                <a16:creationId xmlns="" xmlns:a16="http://schemas.microsoft.com/office/drawing/2014/main" id="{9E6CC3D2-2091-0E40-A0F6-D8629F5DFB5A}"/>
              </a:ext>
            </a:extLst>
          </p:cNvPr>
          <p:cNvGraphicFramePr>
            <a:graphicFrameLocks noGrp="1"/>
          </p:cNvGraphicFramePr>
          <p:nvPr>
            <p:extLst>
              <p:ext uri="{D42A27DB-BD31-4B8C-83A1-F6EECF244321}">
                <p14:modId xmlns:p14="http://schemas.microsoft.com/office/powerpoint/2010/main" val="1792468698"/>
              </p:ext>
            </p:extLst>
          </p:nvPr>
        </p:nvGraphicFramePr>
        <p:xfrm>
          <a:off x="377953" y="1504379"/>
          <a:ext cx="11253216" cy="3326275"/>
        </p:xfrm>
        <a:graphic>
          <a:graphicData uri="http://schemas.openxmlformats.org/drawingml/2006/table">
            <a:tbl>
              <a:tblPr firstRow="1" bandRow="1">
                <a:tableStyleId>{5C22544A-7EE6-4342-B048-85BDC9FD1C3A}</a:tableStyleId>
              </a:tblPr>
              <a:tblGrid>
                <a:gridCol w="1408299">
                  <a:extLst>
                    <a:ext uri="{9D8B030D-6E8A-4147-A177-3AD203B41FA5}">
                      <a16:colId xmlns="" xmlns:a16="http://schemas.microsoft.com/office/drawing/2014/main" val="20000"/>
                    </a:ext>
                  </a:extLst>
                </a:gridCol>
                <a:gridCol w="1893999">
                  <a:extLst>
                    <a:ext uri="{9D8B030D-6E8A-4147-A177-3AD203B41FA5}">
                      <a16:colId xmlns="" xmlns:a16="http://schemas.microsoft.com/office/drawing/2014/main" val="20001"/>
                    </a:ext>
                  </a:extLst>
                </a:gridCol>
                <a:gridCol w="2303557">
                  <a:extLst>
                    <a:ext uri="{9D8B030D-6E8A-4147-A177-3AD203B41FA5}">
                      <a16:colId xmlns="" xmlns:a16="http://schemas.microsoft.com/office/drawing/2014/main" val="20002"/>
                    </a:ext>
                  </a:extLst>
                </a:gridCol>
                <a:gridCol w="5647361">
                  <a:extLst>
                    <a:ext uri="{9D8B030D-6E8A-4147-A177-3AD203B41FA5}">
                      <a16:colId xmlns="" xmlns:a16="http://schemas.microsoft.com/office/drawing/2014/main" val="20003"/>
                    </a:ext>
                  </a:extLst>
                </a:gridCol>
              </a:tblGrid>
              <a:tr h="435707">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45" marR="91445" marT="45724" marB="45724">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45" marR="91445" marT="45724" marB="45724">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45" marR="91445" marT="45724" marB="45724">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45" marR="91445" marT="45724" marB="45724">
                    <a:solidFill>
                      <a:srgbClr val="0D7267"/>
                    </a:solidFill>
                  </a:tcPr>
                </a:tc>
                <a:extLst>
                  <a:ext uri="{0D108BD9-81ED-4DB2-BD59-A6C34878D82A}">
                    <a16:rowId xmlns="" xmlns:a16="http://schemas.microsoft.com/office/drawing/2014/main" val="10000"/>
                  </a:ext>
                </a:extLst>
              </a:tr>
              <a:tr h="984220">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2019.04.07</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中共中央办公厅、国务院办公厅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《关于促进中小企业健康发展的指导意见》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提出中央财政要专门安排资金，用于支持国家级和省级开发区打造一批特色载体，载体包括专业资本集聚型、大中小企业融通型、高端人才引领型、科技资源支撑型等。</a:t>
                      </a:r>
                    </a:p>
                    <a:p>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extLst>
                  <a:ext uri="{0D108BD9-81ED-4DB2-BD59-A6C34878D82A}">
                    <a16:rowId xmlns="" xmlns:a16="http://schemas.microsoft.com/office/drawing/2014/main" val="10001"/>
                  </a:ext>
                </a:extLst>
              </a:tr>
              <a:tr h="1036754">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2019.05.18</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《关于推进国家级经济技术开发区创新提升打造改革开放新高地的意见》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引导支持国家级经济开发区建设国家科技创新基地和国家大科学装置，同时支持符合条件的国家级经济开发区打造特色创业创新载体，推动中小创新企业升级。</a:t>
                      </a:r>
                    </a:p>
                  </a:txBody>
                  <a:tcPr marL="91445" marR="91445" marT="45724" marB="45724"/>
                </a:tc>
                <a:extLst>
                  <a:ext uri="{0D108BD9-81ED-4DB2-BD59-A6C34878D82A}">
                    <a16:rowId xmlns="" xmlns:a16="http://schemas.microsoft.com/office/drawing/2014/main" val="10002"/>
                  </a:ext>
                </a:extLst>
              </a:tr>
              <a:tr h="854780">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2019.12.13</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a:lnSpc>
                          <a:spcPct val="150000"/>
                        </a:lnSpc>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国务院</a:t>
                      </a:r>
                    </a:p>
                  </a:txBody>
                  <a:tcPr marL="91445" marR="91445" marT="45724" marB="45724"/>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《关于进一步做好稳就业工作的意见》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要大力实施“双创”支撑平台项目建设，引导专业化众创空间、“双创”示范基地等优质的孵化载体承担相应的公共服务。</a:t>
                      </a:r>
                    </a:p>
                    <a:p>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45" marR="91445" marT="45724" marB="45724"/>
                </a:tc>
                <a:extLst>
                  <a:ext uri="{0D108BD9-81ED-4DB2-BD59-A6C34878D82A}">
                    <a16:rowId xmlns="" xmlns:a16="http://schemas.microsoft.com/office/drawing/2014/main" val="10003"/>
                  </a:ext>
                </a:extLst>
              </a:tr>
            </a:tbl>
          </a:graphicData>
        </a:graphic>
      </p:graphicFrame>
      <p:sp>
        <p:nvSpPr>
          <p:cNvPr id="30750" name="文本框 7">
            <a:extLst>
              <a:ext uri="{FF2B5EF4-FFF2-40B4-BE49-F238E27FC236}">
                <a16:creationId xmlns="" xmlns:a16="http://schemas.microsoft.com/office/drawing/2014/main" id="{45AC42EF-04B7-2D45-A06F-EDE1E23E2C15}"/>
              </a:ext>
            </a:extLst>
          </p:cNvPr>
          <p:cNvSpPr txBox="1">
            <a:spLocks noChangeArrowheads="1"/>
          </p:cNvSpPr>
          <p:nvPr/>
        </p:nvSpPr>
        <p:spPr bwMode="auto">
          <a:xfrm>
            <a:off x="1981200" y="101600"/>
            <a:ext cx="8459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3.3</a:t>
            </a:r>
            <a:r>
              <a:rPr kumimoji="1" lang="zh-CN" altLang="en-US" sz="2400" b="1" dirty="0">
                <a:solidFill>
                  <a:srgbClr val="0C7268"/>
                </a:solidFill>
                <a:latin typeface="Microsoft YaHei" panose="020B0503020204020204" pitchFamily="34" charset="-122"/>
                <a:ea typeface="Microsoft YaHei" panose="020B0503020204020204" pitchFamily="34" charset="-122"/>
              </a:rPr>
              <a:t>创业创新持续优化</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载体建设不断加强</a:t>
            </a:r>
          </a:p>
        </p:txBody>
      </p:sp>
    </p:spTree>
    <p:extLst>
      <p:ext uri="{BB962C8B-B14F-4D97-AF65-F5344CB8AC3E}">
        <p14:creationId xmlns:p14="http://schemas.microsoft.com/office/powerpoint/2010/main" val="401836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32769" name="图片 1">
            <a:extLst>
              <a:ext uri="{FF2B5EF4-FFF2-40B4-BE49-F238E27FC236}">
                <a16:creationId xmlns="" xmlns:a16="http://schemas.microsoft.com/office/drawing/2014/main" id="{68EA4BA2-E7DA-364E-A3E8-03082E2CE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图片 2">
            <a:extLst>
              <a:ext uri="{FF2B5EF4-FFF2-40B4-BE49-F238E27FC236}">
                <a16:creationId xmlns="" xmlns:a16="http://schemas.microsoft.com/office/drawing/2014/main" id="{DA0610A4-105B-D24F-AACB-45F80F56E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文本框 7">
            <a:extLst>
              <a:ext uri="{FF2B5EF4-FFF2-40B4-BE49-F238E27FC236}">
                <a16:creationId xmlns="" xmlns:a16="http://schemas.microsoft.com/office/drawing/2014/main" id="{9090CF50-7DDC-BC43-8D47-D60B5F4934D8}"/>
              </a:ext>
            </a:extLst>
          </p:cNvPr>
          <p:cNvSpPr txBox="1">
            <a:spLocks noChangeArrowheads="1"/>
          </p:cNvSpPr>
          <p:nvPr/>
        </p:nvSpPr>
        <p:spPr bwMode="auto">
          <a:xfrm>
            <a:off x="1604963" y="3167063"/>
            <a:ext cx="8459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lang="zh-CN" altLang="en-US" b="1">
                <a:solidFill>
                  <a:srgbClr val="0C7268"/>
                </a:solidFill>
                <a:ea typeface="微软雅黑" panose="020B0503020204020204" pitchFamily="34" charset="-122"/>
                <a:cs typeface="Microsoft YaHei UI" panose="020B0503020204020204" pitchFamily="34" charset="-122"/>
              </a:rPr>
              <a:t>三、</a:t>
            </a:r>
            <a:r>
              <a:rPr lang="zh-CN" altLang="zh-CN" b="1">
                <a:solidFill>
                  <a:srgbClr val="0C7268"/>
                </a:solidFill>
                <a:ea typeface="微软雅黑" panose="020B0503020204020204" pitchFamily="34" charset="-122"/>
                <a:cs typeface="Microsoft YaHei UI" panose="020B0503020204020204" pitchFamily="34" charset="-122"/>
              </a:rPr>
              <a:t>创业扶持持续加大 </a:t>
            </a:r>
            <a:endParaRPr lang="zh-CN" altLang="en-US" b="1">
              <a:solidFill>
                <a:srgbClr val="0C7268"/>
              </a:solidFill>
              <a:ea typeface="微软雅黑" panose="020B0503020204020204" pitchFamily="34" charset="-122"/>
              <a:cs typeface="Microsoft YaHei UI" panose="020B0503020204020204" pitchFamily="34" charset="-122"/>
            </a:endParaRPr>
          </a:p>
        </p:txBody>
      </p:sp>
      <p:graphicFrame>
        <p:nvGraphicFramePr>
          <p:cNvPr id="4" name="表格 4">
            <a:extLst>
              <a:ext uri="{FF2B5EF4-FFF2-40B4-BE49-F238E27FC236}">
                <a16:creationId xmlns="" xmlns:a16="http://schemas.microsoft.com/office/drawing/2014/main" id="{88843A77-C362-7246-BCE1-24A801D3FAC4}"/>
              </a:ext>
            </a:extLst>
          </p:cNvPr>
          <p:cNvGraphicFramePr>
            <a:graphicFrameLocks noGrp="1"/>
          </p:cNvGraphicFramePr>
          <p:nvPr>
            <p:extLst>
              <p:ext uri="{D42A27DB-BD31-4B8C-83A1-F6EECF244321}">
                <p14:modId xmlns:p14="http://schemas.microsoft.com/office/powerpoint/2010/main" val="1223183783"/>
              </p:ext>
            </p:extLst>
          </p:nvPr>
        </p:nvGraphicFramePr>
        <p:xfrm>
          <a:off x="331788" y="1223963"/>
          <a:ext cx="11758613" cy="4648976"/>
        </p:xfrm>
        <a:graphic>
          <a:graphicData uri="http://schemas.openxmlformats.org/drawingml/2006/table">
            <a:tbl>
              <a:tblPr firstRow="1" bandRow="1">
                <a:tableStyleId>{5C22544A-7EE6-4342-B048-85BDC9FD1C3A}</a:tableStyleId>
              </a:tblPr>
              <a:tblGrid>
                <a:gridCol w="1429236">
                  <a:extLst>
                    <a:ext uri="{9D8B030D-6E8A-4147-A177-3AD203B41FA5}">
                      <a16:colId xmlns="" xmlns:a16="http://schemas.microsoft.com/office/drawing/2014/main" val="20000"/>
                    </a:ext>
                  </a:extLst>
                </a:gridCol>
                <a:gridCol w="1987202">
                  <a:extLst>
                    <a:ext uri="{9D8B030D-6E8A-4147-A177-3AD203B41FA5}">
                      <a16:colId xmlns="" xmlns:a16="http://schemas.microsoft.com/office/drawing/2014/main" val="20001"/>
                    </a:ext>
                  </a:extLst>
                </a:gridCol>
                <a:gridCol w="2727192">
                  <a:extLst>
                    <a:ext uri="{9D8B030D-6E8A-4147-A177-3AD203B41FA5}">
                      <a16:colId xmlns="" xmlns:a16="http://schemas.microsoft.com/office/drawing/2014/main" val="20002"/>
                    </a:ext>
                  </a:extLst>
                </a:gridCol>
                <a:gridCol w="5614983">
                  <a:extLst>
                    <a:ext uri="{9D8B030D-6E8A-4147-A177-3AD203B41FA5}">
                      <a16:colId xmlns="" xmlns:a16="http://schemas.microsoft.com/office/drawing/2014/main" val="20003"/>
                    </a:ext>
                  </a:extLst>
                </a:gridCol>
              </a:tblGrid>
              <a:tr h="454836">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51" marR="91451" marT="45712" marB="45712">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51" marR="91451" marT="45712" marB="45712">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51" marR="91451" marT="45712" marB="45712">
                    <a:solidFill>
                      <a:srgbClr val="0D7267"/>
                    </a:solidFill>
                  </a:tcPr>
                </a:tc>
                <a:tc>
                  <a:txBody>
                    <a:bodyPr/>
                    <a:lstStyle/>
                    <a:p>
                      <a:pPr algn="ct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51" marR="91451" marT="45712" marB="45712">
                    <a:solidFill>
                      <a:srgbClr val="0D7267"/>
                    </a:solidFill>
                  </a:tcPr>
                </a:tc>
                <a:extLst>
                  <a:ext uri="{0D108BD9-81ED-4DB2-BD59-A6C34878D82A}">
                    <a16:rowId xmlns="" xmlns:a16="http://schemas.microsoft.com/office/drawing/2014/main" val="10000"/>
                  </a:ext>
                </a:extLst>
              </a:tr>
              <a:tr h="1369201">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2019.02.15</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工业和信息化部办公厅、教育部办公厅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《关于开展</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年中小企业与高校毕业生创业就业对接服务工作的通知》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要联合举办“</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年全国中小企业网上百日招聘高校毕业生活动”，同时积极组织中小企业、高校毕业生和各类创业就业服务机构等主体参加活动。</a:t>
                      </a:r>
                    </a:p>
                    <a:p>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extLst>
                  <a:ext uri="{0D108BD9-81ED-4DB2-BD59-A6C34878D82A}">
                    <a16:rowId xmlns="" xmlns:a16="http://schemas.microsoft.com/office/drawing/2014/main" val="10001"/>
                  </a:ext>
                </a:extLst>
              </a:tr>
              <a:tr h="1298111">
                <a:tc>
                  <a:txBody>
                    <a:bodyPr/>
                    <a:lstStyle/>
                    <a:p>
                      <a:pPr>
                        <a:lnSpc>
                          <a:spcPct val="150000"/>
                        </a:lnSpc>
                      </a:pP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2019.5.18</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国务院</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关于推进国家级经济技术开发区创新提升打造改革开放新高地的意见</a:t>
                      </a:r>
                      <a:r>
                        <a:rPr lang="en-US" alt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r>
                        <a:rPr lang="zh-CN" altLang="en-US" sz="1400" b="0" i="0" u="none" kern="1200" baseline="0" dirty="0" smtClean="0">
                          <a:solidFill>
                            <a:schemeClr val="tx1"/>
                          </a:solidFill>
                          <a:latin typeface="微软雅黑" panose="020B0503020204020204" pitchFamily="34" charset="-122"/>
                          <a:ea typeface="微软雅黑" panose="020B0503020204020204" pitchFamily="34" charset="-122"/>
                          <a:cs typeface="+mn-cs"/>
                        </a:rPr>
                        <a:t>对于在国家级经济开发区内创业或就业的人员，如果符合相应条件且未享受到实物保障，可以提供一定的租房、购房补贴，并且要按规定落实创业担保贷款政策。</a:t>
                      </a:r>
                    </a:p>
                  </a:txBody>
                  <a:tcPr marL="91451" marR="91451" marT="45712" marB="45712"/>
                </a:tc>
              </a:tr>
              <a:tr h="1526828">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2019.05.18</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《关于印发职业技能提升行动方案（</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2021</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年）的通知》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要面向农村转移就业劳动者、退役军人、下岗失业人员、就业困难人员（含残疾人）等，继续实施农民工“春潮行动”、“求学圆梦行动”、职业技能提升培训等专项活动和培训，全面提升其就业创业能力。 </a:t>
                      </a:r>
                    </a:p>
                  </a:txBody>
                  <a:tcPr marL="91451" marR="91451" marT="45712" marB="45712"/>
                </a:tc>
                <a:extLst>
                  <a:ext uri="{0D108BD9-81ED-4DB2-BD59-A6C34878D82A}">
                    <a16:rowId xmlns="" xmlns:a16="http://schemas.microsoft.com/office/drawing/2014/main" val="10002"/>
                  </a:ext>
                </a:extLst>
              </a:tr>
            </a:tbl>
          </a:graphicData>
        </a:graphic>
      </p:graphicFrame>
      <p:sp>
        <p:nvSpPr>
          <p:cNvPr id="32794" name="文本框 7">
            <a:extLst>
              <a:ext uri="{FF2B5EF4-FFF2-40B4-BE49-F238E27FC236}">
                <a16:creationId xmlns="" xmlns:a16="http://schemas.microsoft.com/office/drawing/2014/main" id="{A4753AE7-FAC0-3540-B66A-4E94477E1096}"/>
              </a:ext>
            </a:extLst>
          </p:cNvPr>
          <p:cNvSpPr txBox="1">
            <a:spLocks noChangeArrowheads="1"/>
          </p:cNvSpPr>
          <p:nvPr/>
        </p:nvSpPr>
        <p:spPr bwMode="auto">
          <a:xfrm>
            <a:off x="1981200" y="101600"/>
            <a:ext cx="8459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3.3</a:t>
            </a:r>
            <a:r>
              <a:rPr kumimoji="1" lang="zh-CN" altLang="en-US" sz="2400" b="1" dirty="0">
                <a:solidFill>
                  <a:srgbClr val="0C7268"/>
                </a:solidFill>
                <a:latin typeface="Microsoft YaHei" panose="020B0503020204020204" pitchFamily="34" charset="-122"/>
                <a:ea typeface="Microsoft YaHei" panose="020B0503020204020204" pitchFamily="34" charset="-122"/>
              </a:rPr>
              <a:t> 创业创新持续优化</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创业扶持持续加大</a:t>
            </a:r>
          </a:p>
        </p:txBody>
      </p:sp>
    </p:spTree>
    <p:extLst>
      <p:ext uri="{BB962C8B-B14F-4D97-AF65-F5344CB8AC3E}">
        <p14:creationId xmlns:p14="http://schemas.microsoft.com/office/powerpoint/2010/main" val="342699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0"/>
            <a:ext cx="12192000" cy="6858000"/>
          </a:xfrm>
          <a:prstGeom prst="rect">
            <a:avLst/>
          </a:prstGeom>
          <a:noFill/>
          <a:ln w="9525">
            <a:noFill/>
          </a:ln>
        </p:spPr>
      </p:pic>
      <p:pic>
        <p:nvPicPr>
          <p:cNvPr id="32769" name="图片 1">
            <a:extLst>
              <a:ext uri="{FF2B5EF4-FFF2-40B4-BE49-F238E27FC236}">
                <a16:creationId xmlns="" xmlns:a16="http://schemas.microsoft.com/office/drawing/2014/main" id="{68EA4BA2-E7DA-364E-A3E8-03082E2CE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147638"/>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图片 2">
            <a:extLst>
              <a:ext uri="{FF2B5EF4-FFF2-40B4-BE49-F238E27FC236}">
                <a16:creationId xmlns="" xmlns:a16="http://schemas.microsoft.com/office/drawing/2014/main" id="{DA0610A4-105B-D24F-AACB-45F80F56E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614363"/>
            <a:ext cx="908367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文本框 7">
            <a:extLst>
              <a:ext uri="{FF2B5EF4-FFF2-40B4-BE49-F238E27FC236}">
                <a16:creationId xmlns="" xmlns:a16="http://schemas.microsoft.com/office/drawing/2014/main" id="{9090CF50-7DDC-BC43-8D47-D60B5F4934D8}"/>
              </a:ext>
            </a:extLst>
          </p:cNvPr>
          <p:cNvSpPr txBox="1">
            <a:spLocks noChangeArrowheads="1"/>
          </p:cNvSpPr>
          <p:nvPr/>
        </p:nvSpPr>
        <p:spPr bwMode="auto">
          <a:xfrm>
            <a:off x="1604963" y="3167063"/>
            <a:ext cx="8459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lang="zh-CN" altLang="en-US" b="1">
                <a:solidFill>
                  <a:srgbClr val="0C7268"/>
                </a:solidFill>
                <a:ea typeface="微软雅黑" panose="020B0503020204020204" pitchFamily="34" charset="-122"/>
                <a:cs typeface="Microsoft YaHei UI" panose="020B0503020204020204" pitchFamily="34" charset="-122"/>
              </a:rPr>
              <a:t>三、</a:t>
            </a:r>
            <a:r>
              <a:rPr lang="zh-CN" altLang="zh-CN" b="1">
                <a:solidFill>
                  <a:srgbClr val="0C7268"/>
                </a:solidFill>
                <a:ea typeface="微软雅黑" panose="020B0503020204020204" pitchFamily="34" charset="-122"/>
                <a:cs typeface="Microsoft YaHei UI" panose="020B0503020204020204" pitchFamily="34" charset="-122"/>
              </a:rPr>
              <a:t>创业扶持持续加大 </a:t>
            </a:r>
            <a:endParaRPr lang="zh-CN" altLang="en-US" b="1">
              <a:solidFill>
                <a:srgbClr val="0C7268"/>
              </a:solidFill>
              <a:ea typeface="微软雅黑" panose="020B0503020204020204" pitchFamily="34" charset="-122"/>
              <a:cs typeface="Microsoft YaHei UI" panose="020B0503020204020204" pitchFamily="34" charset="-122"/>
            </a:endParaRPr>
          </a:p>
        </p:txBody>
      </p:sp>
      <p:graphicFrame>
        <p:nvGraphicFramePr>
          <p:cNvPr id="4" name="表格 4">
            <a:extLst>
              <a:ext uri="{FF2B5EF4-FFF2-40B4-BE49-F238E27FC236}">
                <a16:creationId xmlns="" xmlns:a16="http://schemas.microsoft.com/office/drawing/2014/main" id="{88843A77-C362-7246-BCE1-24A801D3FAC4}"/>
              </a:ext>
            </a:extLst>
          </p:cNvPr>
          <p:cNvGraphicFramePr>
            <a:graphicFrameLocks noGrp="1"/>
          </p:cNvGraphicFramePr>
          <p:nvPr>
            <p:extLst>
              <p:ext uri="{D42A27DB-BD31-4B8C-83A1-F6EECF244321}">
                <p14:modId xmlns:p14="http://schemas.microsoft.com/office/powerpoint/2010/main" val="145023205"/>
              </p:ext>
            </p:extLst>
          </p:nvPr>
        </p:nvGraphicFramePr>
        <p:xfrm>
          <a:off x="417133" y="1662875"/>
          <a:ext cx="11238421" cy="2537277"/>
        </p:xfrm>
        <a:graphic>
          <a:graphicData uri="http://schemas.openxmlformats.org/drawingml/2006/table">
            <a:tbl>
              <a:tblPr firstRow="1" bandRow="1">
                <a:tableStyleId>{5C22544A-7EE6-4342-B048-85BDC9FD1C3A}</a:tableStyleId>
              </a:tblPr>
              <a:tblGrid>
                <a:gridCol w="1366008">
                  <a:extLst>
                    <a:ext uri="{9D8B030D-6E8A-4147-A177-3AD203B41FA5}">
                      <a16:colId xmlns="" xmlns:a16="http://schemas.microsoft.com/office/drawing/2014/main" val="20000"/>
                    </a:ext>
                  </a:extLst>
                </a:gridCol>
                <a:gridCol w="1899290">
                  <a:extLst>
                    <a:ext uri="{9D8B030D-6E8A-4147-A177-3AD203B41FA5}">
                      <a16:colId xmlns="" xmlns:a16="http://schemas.microsoft.com/office/drawing/2014/main" val="20001"/>
                    </a:ext>
                  </a:extLst>
                </a:gridCol>
                <a:gridCol w="2606543">
                  <a:extLst>
                    <a:ext uri="{9D8B030D-6E8A-4147-A177-3AD203B41FA5}">
                      <a16:colId xmlns="" xmlns:a16="http://schemas.microsoft.com/office/drawing/2014/main" val="20002"/>
                    </a:ext>
                  </a:extLst>
                </a:gridCol>
                <a:gridCol w="5366580">
                  <a:extLst>
                    <a:ext uri="{9D8B030D-6E8A-4147-A177-3AD203B41FA5}">
                      <a16:colId xmlns="" xmlns:a16="http://schemas.microsoft.com/office/drawing/2014/main" val="20003"/>
                    </a:ext>
                  </a:extLst>
                </a:gridCol>
              </a:tblGrid>
              <a:tr h="420994">
                <a:tc>
                  <a:txBody>
                    <a:bodyPr/>
                    <a:lstStyle/>
                    <a:p>
                      <a:pP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颁布时间</a:t>
                      </a:r>
                    </a:p>
                  </a:txBody>
                  <a:tcPr marL="91451" marR="91451" marT="45712" marB="45712">
                    <a:solidFill>
                      <a:srgbClr val="0D7267"/>
                    </a:solidFill>
                  </a:tcPr>
                </a:tc>
                <a:tc>
                  <a:txBody>
                    <a:bodyPr/>
                    <a:lstStyle/>
                    <a:p>
                      <a:pP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颁布主体</a:t>
                      </a:r>
                    </a:p>
                  </a:txBody>
                  <a:tcPr marL="91451" marR="91451" marT="45712" marB="45712">
                    <a:solidFill>
                      <a:srgbClr val="0D7267"/>
                    </a:solidFill>
                  </a:tcPr>
                </a:tc>
                <a:tc>
                  <a:txBody>
                    <a:bodyPr/>
                    <a:lstStyle/>
                    <a:p>
                      <a:pP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政策名称</a:t>
                      </a:r>
                    </a:p>
                  </a:txBody>
                  <a:tcPr marL="91451" marR="91451" marT="45712" marB="45712">
                    <a:solidFill>
                      <a:srgbClr val="0D7267"/>
                    </a:solidFill>
                  </a:tcPr>
                </a:tc>
                <a:tc>
                  <a:txBody>
                    <a:bodyPr/>
                    <a:lstStyle/>
                    <a:p>
                      <a:pPr>
                        <a:lnSpc>
                          <a:spcPct val="150000"/>
                        </a:lnSpc>
                      </a:pPr>
                      <a:r>
                        <a:rPr lang="zh-CN" altLang="en-US" sz="1400" b="0" i="0" u="none" kern="1200" baseline="0" dirty="0">
                          <a:solidFill>
                            <a:schemeClr val="bg1"/>
                          </a:solidFill>
                          <a:latin typeface="微软雅黑" panose="020B0503020204020204" pitchFamily="34" charset="-122"/>
                          <a:ea typeface="微软雅黑" panose="020B0503020204020204" pitchFamily="34" charset="-122"/>
                          <a:cs typeface="+mn-cs"/>
                        </a:rPr>
                        <a:t>主要内容</a:t>
                      </a:r>
                    </a:p>
                  </a:txBody>
                  <a:tcPr marL="91451" marR="91451" marT="45712" marB="45712">
                    <a:solidFill>
                      <a:srgbClr val="0D7267"/>
                    </a:solidFill>
                  </a:tcPr>
                </a:tc>
                <a:extLst>
                  <a:ext uri="{0D108BD9-81ED-4DB2-BD59-A6C34878D82A}">
                    <a16:rowId xmlns="" xmlns:a16="http://schemas.microsoft.com/office/drawing/2014/main" val="10000"/>
                  </a:ext>
                </a:extLst>
              </a:tr>
              <a:tr h="874562">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2019.04.07</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中共中央办公厅、国务院办公厅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《关于促进中小企业健康发展的指导意见》 </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要深化双多边合作机制建设，加强中小企业在贸易投资、科技创新等领域的交流与合作，同时也明确指出要支持有条件的地区建设中外中小企业合作区。</a:t>
                      </a:r>
                    </a:p>
                    <a:p>
                      <a:endPar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extLst>
                  <a:ext uri="{0D108BD9-81ED-4DB2-BD59-A6C34878D82A}">
                    <a16:rowId xmlns="" xmlns:a16="http://schemas.microsoft.com/office/drawing/2014/main" val="10001"/>
                  </a:ext>
                </a:extLst>
              </a:tr>
              <a:tr h="1171419">
                <a:tc>
                  <a:txBody>
                    <a:bodyPr/>
                    <a:lstStyle/>
                    <a:p>
                      <a:pPr>
                        <a:lnSpc>
                          <a:spcPct val="150000"/>
                        </a:lnSpc>
                      </a:pP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2019.04.12</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pPr>
                        <a:lnSpc>
                          <a:spcPct val="150000"/>
                        </a:lnSpc>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rPr>
                        <a:t>工信部</a:t>
                      </a:r>
                    </a:p>
                  </a:txBody>
                  <a:tcPr marL="91451" marR="91451" marT="45712" marB="45712"/>
                </a:tc>
                <a:tc>
                  <a:txBody>
                    <a:bodyPr/>
                    <a:lstStyle/>
                    <a:p>
                      <a:pPr>
                        <a:lnSpc>
                          <a:spcPct val="150000"/>
                        </a:lnSpc>
                      </a:pP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《关于开展</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年度中小企业公共服务体系重点服务活动的通知》 </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91451" marR="91451" marT="45712" marB="45712"/>
                </a:tc>
                <a:tc>
                  <a:txBody>
                    <a:bodyPr/>
                    <a:lstStyle/>
                    <a:p>
                      <a:r>
                        <a:rPr lang="zh-CN" altLang="zh-CN" sz="1400" b="0" i="0" u="none" kern="1200" baseline="0" dirty="0">
                          <a:solidFill>
                            <a:schemeClr val="tx1"/>
                          </a:solidFill>
                          <a:latin typeface="微软雅黑" panose="020B0503020204020204" pitchFamily="34" charset="-122"/>
                          <a:ea typeface="微软雅黑" panose="020B0503020204020204" pitchFamily="34" charset="-122"/>
                          <a:cs typeface="+mn-cs"/>
                        </a:rPr>
                        <a:t>要继续深入开展支持中小企业参与“一带一路”建设的专项行动。组织中小企业参加中德政府合作培训项目、中国国际中小企业博览会等国际交流活动。同时，要充分发挥中外中小企业合作区作用，提高中小企业国际化水平。</a:t>
                      </a:r>
                    </a:p>
                  </a:txBody>
                  <a:tcPr marL="91451" marR="91451" marT="45712" marB="45712"/>
                </a:tc>
                <a:extLst>
                  <a:ext uri="{0D108BD9-81ED-4DB2-BD59-A6C34878D82A}">
                    <a16:rowId xmlns="" xmlns:a16="http://schemas.microsoft.com/office/drawing/2014/main" val="10002"/>
                  </a:ext>
                </a:extLst>
              </a:tr>
            </a:tbl>
          </a:graphicData>
        </a:graphic>
      </p:graphicFrame>
      <p:sp>
        <p:nvSpPr>
          <p:cNvPr id="32794" name="文本框 7">
            <a:extLst>
              <a:ext uri="{FF2B5EF4-FFF2-40B4-BE49-F238E27FC236}">
                <a16:creationId xmlns="" xmlns:a16="http://schemas.microsoft.com/office/drawing/2014/main" id="{A4753AE7-FAC0-3540-B66A-4E94477E1096}"/>
              </a:ext>
            </a:extLst>
          </p:cNvPr>
          <p:cNvSpPr txBox="1">
            <a:spLocks noChangeArrowheads="1"/>
          </p:cNvSpPr>
          <p:nvPr/>
        </p:nvSpPr>
        <p:spPr bwMode="auto">
          <a:xfrm>
            <a:off x="1806449" y="149523"/>
            <a:ext cx="8459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Arial" panose="020B0604020202020204" pitchFamily="34" charset="0"/>
              <a:buNone/>
            </a:pPr>
            <a:r>
              <a:rPr kumimoji="1" lang="en-US" altLang="zh-CN" sz="2400" b="1" dirty="0">
                <a:solidFill>
                  <a:srgbClr val="0C7268"/>
                </a:solidFill>
                <a:latin typeface="Microsoft YaHei" panose="020B0503020204020204" pitchFamily="34" charset="-122"/>
                <a:ea typeface="Microsoft YaHei" panose="020B0503020204020204" pitchFamily="34" charset="-122"/>
              </a:rPr>
              <a:t>3.4</a:t>
            </a:r>
            <a:r>
              <a:rPr kumimoji="1" lang="zh-CN" altLang="en-US" sz="2400" b="1" dirty="0">
                <a:solidFill>
                  <a:srgbClr val="0C7268"/>
                </a:solidFill>
                <a:latin typeface="Microsoft YaHei" panose="020B0503020204020204" pitchFamily="34" charset="-122"/>
                <a:ea typeface="Microsoft YaHei" panose="020B0503020204020204" pitchFamily="34" charset="-122"/>
              </a:rPr>
              <a:t> 国际合作持续增强</a:t>
            </a:r>
            <a:r>
              <a:rPr kumimoji="1" lang="en-US" altLang="zh-CN" sz="2400" b="1" dirty="0">
                <a:solidFill>
                  <a:srgbClr val="0C7268"/>
                </a:solidFill>
                <a:latin typeface="Microsoft YaHei" panose="020B0503020204020204" pitchFamily="34" charset="-122"/>
                <a:ea typeface="Microsoft YaHei" panose="020B0503020204020204" pitchFamily="34" charset="-122"/>
              </a:rPr>
              <a:t>——</a:t>
            </a:r>
            <a:r>
              <a:rPr kumimoji="1" lang="zh-CN" altLang="en-US" sz="2400" b="1" dirty="0">
                <a:solidFill>
                  <a:srgbClr val="0C7268"/>
                </a:solidFill>
                <a:latin typeface="Microsoft YaHei" panose="020B0503020204020204" pitchFamily="34" charset="-122"/>
                <a:ea typeface="Microsoft YaHei" panose="020B0503020204020204" pitchFamily="34" charset="-122"/>
              </a:rPr>
              <a:t>合作区建设不断完善</a:t>
            </a:r>
          </a:p>
        </p:txBody>
      </p:sp>
    </p:spTree>
    <p:extLst>
      <p:ext uri="{BB962C8B-B14F-4D97-AF65-F5344CB8AC3E}">
        <p14:creationId xmlns:p14="http://schemas.microsoft.com/office/powerpoint/2010/main" val="58848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F4986C80-BE09-485E-A837-F32572726D58}"/>
              </a:ext>
            </a:extLst>
          </p:cNvPr>
          <p:cNvSpPr/>
          <p:nvPr/>
        </p:nvSpPr>
        <p:spPr>
          <a:xfrm>
            <a:off x="1676400" y="898525"/>
            <a:ext cx="5130800"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2">
            <a:extLst>
              <a:ext uri="{FF2B5EF4-FFF2-40B4-BE49-F238E27FC236}">
                <a16:creationId xmlns="" xmlns:a16="http://schemas.microsoft.com/office/drawing/2014/main" id="{FEADC973-B148-4DF5-821E-04D891153012}"/>
              </a:ext>
            </a:extLst>
          </p:cNvPr>
          <p:cNvSpPr txBox="1"/>
          <p:nvPr/>
        </p:nvSpPr>
        <p:spPr>
          <a:xfrm>
            <a:off x="2611438" y="1514475"/>
            <a:ext cx="1108075" cy="3171825"/>
          </a:xfrm>
          <a:prstGeom prst="rect">
            <a:avLst/>
          </a:prstGeom>
          <a:noFill/>
        </p:spPr>
        <p:txBody>
          <a:bodyPr vert="eaVert" wrap="none">
            <a:spAutoFit/>
          </a:bodyPr>
          <a:lstStyle/>
          <a:p>
            <a:pPr algn="ctr" eaLnBrk="1" fontAlgn="auto" hangingPunct="1">
              <a:spcBef>
                <a:spcPts val="0"/>
              </a:spcBef>
              <a:spcAft>
                <a:spcPts val="0"/>
              </a:spcAft>
              <a:defRPr/>
            </a:pPr>
            <a:r>
              <a:rPr lang="en-US" altLang="zh-CN" sz="6000" dirty="0">
                <a:solidFill>
                  <a:schemeClr val="bg1">
                    <a:lumMod val="65000"/>
                  </a:schemeClr>
                </a:solidFill>
              </a:rPr>
              <a:t>Contents</a:t>
            </a:r>
            <a:endParaRPr lang="zh-CN" altLang="en-US" sz="6000" dirty="0">
              <a:solidFill>
                <a:schemeClr val="bg1">
                  <a:lumMod val="65000"/>
                </a:schemeClr>
              </a:solidFill>
              <a:latin typeface="+mn-lt"/>
              <a:ea typeface="+mn-ea"/>
            </a:endParaRPr>
          </a:p>
        </p:txBody>
      </p:sp>
      <p:sp>
        <p:nvSpPr>
          <p:cNvPr id="14" name="矩形 13">
            <a:extLst>
              <a:ext uri="{FF2B5EF4-FFF2-40B4-BE49-F238E27FC236}">
                <a16:creationId xmlns="" xmlns:a16="http://schemas.microsoft.com/office/drawing/2014/main" id="{5F8A8FC3-E42B-40B9-8536-C3FDF73FFE26}"/>
              </a:ext>
            </a:extLst>
          </p:cNvPr>
          <p:cNvSpPr/>
          <p:nvPr>
            <p:custDataLst>
              <p:tags r:id="rId1"/>
            </p:custDataLst>
          </p:nvPr>
        </p:nvSpPr>
        <p:spPr>
          <a:xfrm>
            <a:off x="1704975" y="-571500"/>
            <a:ext cx="8782050" cy="461962"/>
          </a:xfrm>
          <a:prstGeom prst="rect">
            <a:avLst/>
          </a:prstGeom>
        </p:spPr>
        <p:txBody>
          <a:bodyPr wrap="none">
            <a:spAutoFit/>
          </a:bodyPr>
          <a:lstStyle/>
          <a:p>
            <a:pPr algn="ctr" eaLnBrk="1" fontAlgn="auto" hangingPunct="1">
              <a:spcBef>
                <a:spcPts val="0"/>
              </a:spcBef>
              <a:spcAft>
                <a:spcPts val="0"/>
              </a:spcAft>
              <a:defRPr/>
            </a:pPr>
            <a:r>
              <a:rPr lang="zh-CN" altLang="en-US" sz="2400">
                <a:solidFill>
                  <a:schemeClr val="bg1">
                    <a:lumMod val="65000"/>
                  </a:schemeClr>
                </a:solidFill>
                <a:latin typeface="+mn-lt"/>
                <a:ea typeface="+mn-ea"/>
              </a:rPr>
              <a:t>更多精品</a:t>
            </a:r>
            <a:r>
              <a:rPr lang="en-US" altLang="zh-CN" sz="2400">
                <a:solidFill>
                  <a:schemeClr val="bg1">
                    <a:lumMod val="65000"/>
                  </a:schemeClr>
                </a:solidFill>
                <a:latin typeface="+mn-lt"/>
                <a:ea typeface="+mn-ea"/>
              </a:rPr>
              <a:t>PPT</a:t>
            </a:r>
            <a:r>
              <a:rPr lang="zh-CN" altLang="en-US" sz="2400">
                <a:solidFill>
                  <a:schemeClr val="bg1">
                    <a:lumMod val="65000"/>
                  </a:schemeClr>
                </a:solidFill>
                <a:latin typeface="+mn-lt"/>
                <a:ea typeface="+mn-ea"/>
              </a:rPr>
              <a:t>模板下载：</a:t>
            </a:r>
            <a:r>
              <a:rPr lang="en-US" altLang="zh-CN" sz="2400">
                <a:solidFill>
                  <a:schemeClr val="bg1">
                    <a:lumMod val="65000"/>
                  </a:schemeClr>
                </a:solidFill>
                <a:latin typeface="+mn-lt"/>
                <a:ea typeface="+mn-ea"/>
              </a:rPr>
              <a:t>https://shop162430736.taobao.com</a:t>
            </a:r>
            <a:endParaRPr lang="zh-CN" altLang="en-US" sz="2400">
              <a:solidFill>
                <a:schemeClr val="bg1">
                  <a:lumMod val="65000"/>
                </a:schemeClr>
              </a:solidFill>
              <a:latin typeface="+mn-lt"/>
              <a:ea typeface="+mn-ea"/>
            </a:endParaRPr>
          </a:p>
        </p:txBody>
      </p:sp>
      <p:sp>
        <p:nvSpPr>
          <p:cNvPr id="2" name="矩形: 圆角 1">
            <a:extLst>
              <a:ext uri="{FF2B5EF4-FFF2-40B4-BE49-F238E27FC236}">
                <a16:creationId xmlns="" xmlns:a16="http://schemas.microsoft.com/office/drawing/2014/main" id="{0F43FE66-CB99-47E1-B2D7-605A999D5846}"/>
              </a:ext>
            </a:extLst>
          </p:cNvPr>
          <p:cNvSpPr/>
          <p:nvPr/>
        </p:nvSpPr>
        <p:spPr>
          <a:xfrm>
            <a:off x="5847117" y="1785945"/>
            <a:ext cx="609600" cy="609600"/>
          </a:xfrm>
          <a:prstGeom prst="roundRect">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 name="矩形: 圆角 15">
            <a:extLst>
              <a:ext uri="{FF2B5EF4-FFF2-40B4-BE49-F238E27FC236}">
                <a16:creationId xmlns="" xmlns:a16="http://schemas.microsoft.com/office/drawing/2014/main" id="{3ECFF181-40A7-4654-B4BF-531F07B5C908}"/>
              </a:ext>
            </a:extLst>
          </p:cNvPr>
          <p:cNvSpPr/>
          <p:nvPr/>
        </p:nvSpPr>
        <p:spPr>
          <a:xfrm>
            <a:off x="5847117" y="2568583"/>
            <a:ext cx="609600" cy="609600"/>
          </a:xfrm>
          <a:prstGeom prst="roundRect">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矩形: 圆角 16">
            <a:extLst>
              <a:ext uri="{FF2B5EF4-FFF2-40B4-BE49-F238E27FC236}">
                <a16:creationId xmlns="" xmlns:a16="http://schemas.microsoft.com/office/drawing/2014/main" id="{84E4CF6F-9CE0-4854-B0EA-614885876292}"/>
              </a:ext>
            </a:extLst>
          </p:cNvPr>
          <p:cNvSpPr/>
          <p:nvPr/>
        </p:nvSpPr>
        <p:spPr>
          <a:xfrm>
            <a:off x="5847117" y="3349633"/>
            <a:ext cx="609600" cy="611187"/>
          </a:xfrm>
          <a:prstGeom prst="roundRect">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矩形: 圆角 17">
            <a:extLst>
              <a:ext uri="{FF2B5EF4-FFF2-40B4-BE49-F238E27FC236}">
                <a16:creationId xmlns="" xmlns:a16="http://schemas.microsoft.com/office/drawing/2014/main" id="{3B77902E-DD03-4D95-B5EB-9B2B27C2BFEB}"/>
              </a:ext>
            </a:extLst>
          </p:cNvPr>
          <p:cNvSpPr/>
          <p:nvPr/>
        </p:nvSpPr>
        <p:spPr>
          <a:xfrm>
            <a:off x="5847117" y="4132270"/>
            <a:ext cx="609600" cy="611188"/>
          </a:xfrm>
          <a:prstGeom prst="roundRect">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154" name="文本框 10">
            <a:extLst>
              <a:ext uri="{FF2B5EF4-FFF2-40B4-BE49-F238E27FC236}">
                <a16:creationId xmlns="" xmlns:a16="http://schemas.microsoft.com/office/drawing/2014/main" id="{568469DA-EF26-444D-A05A-7ABBB6AC2200}"/>
              </a:ext>
            </a:extLst>
          </p:cNvPr>
          <p:cNvSpPr txBox="1">
            <a:spLocks noChangeArrowheads="1"/>
          </p:cNvSpPr>
          <p:nvPr/>
        </p:nvSpPr>
        <p:spPr bwMode="auto">
          <a:xfrm>
            <a:off x="5959829" y="182404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0"/>
              </a:spcBef>
              <a:buFontTx/>
              <a:buNone/>
            </a:pPr>
            <a:r>
              <a:rPr lang="en-US" altLang="zh-CN">
                <a:solidFill>
                  <a:schemeClr val="bg1"/>
                </a:solidFill>
                <a:latin typeface="Arial" panose="020B0604020202020204" pitchFamily="34" charset="0"/>
                <a:ea typeface="宋体" panose="02010600030101010101" pitchFamily="2" charset="-122"/>
              </a:rPr>
              <a:t>1</a:t>
            </a:r>
            <a:endParaRPr lang="zh-CN" altLang="en-US">
              <a:solidFill>
                <a:schemeClr val="bg1"/>
              </a:solidFill>
              <a:latin typeface="Arial" panose="020B0604020202020204" pitchFamily="34" charset="0"/>
              <a:ea typeface="宋体" panose="02010600030101010101" pitchFamily="2" charset="-122"/>
            </a:endParaRPr>
          </a:p>
        </p:txBody>
      </p:sp>
      <p:sp>
        <p:nvSpPr>
          <p:cNvPr id="6155" name="文本框 20">
            <a:extLst>
              <a:ext uri="{FF2B5EF4-FFF2-40B4-BE49-F238E27FC236}">
                <a16:creationId xmlns="" xmlns:a16="http://schemas.microsoft.com/office/drawing/2014/main" id="{AE1801F5-2B8F-4175-9E44-E8788519D517}"/>
              </a:ext>
            </a:extLst>
          </p:cNvPr>
          <p:cNvSpPr txBox="1">
            <a:spLocks noChangeArrowheads="1"/>
          </p:cNvSpPr>
          <p:nvPr/>
        </p:nvSpPr>
        <p:spPr bwMode="auto">
          <a:xfrm>
            <a:off x="5959829" y="2606683"/>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0"/>
              </a:spcBef>
              <a:buFontTx/>
              <a:buNone/>
            </a:pPr>
            <a:r>
              <a:rPr lang="en-US" altLang="zh-CN">
                <a:solidFill>
                  <a:schemeClr val="bg1"/>
                </a:solidFill>
                <a:latin typeface="Arial" panose="020B0604020202020204" pitchFamily="34" charset="0"/>
                <a:ea typeface="宋体" panose="02010600030101010101" pitchFamily="2" charset="-122"/>
              </a:rPr>
              <a:t>2</a:t>
            </a:r>
            <a:endParaRPr lang="zh-CN" altLang="en-US">
              <a:solidFill>
                <a:schemeClr val="bg1"/>
              </a:solidFill>
              <a:latin typeface="Arial" panose="020B0604020202020204" pitchFamily="34" charset="0"/>
              <a:ea typeface="宋体" panose="02010600030101010101" pitchFamily="2" charset="-122"/>
            </a:endParaRPr>
          </a:p>
        </p:txBody>
      </p:sp>
      <p:sp>
        <p:nvSpPr>
          <p:cNvPr id="6156" name="文本框 21">
            <a:extLst>
              <a:ext uri="{FF2B5EF4-FFF2-40B4-BE49-F238E27FC236}">
                <a16:creationId xmlns="" xmlns:a16="http://schemas.microsoft.com/office/drawing/2014/main" id="{97E69497-B0B2-4BD7-96CB-0400D6588A85}"/>
              </a:ext>
            </a:extLst>
          </p:cNvPr>
          <p:cNvSpPr txBox="1">
            <a:spLocks noChangeArrowheads="1"/>
          </p:cNvSpPr>
          <p:nvPr/>
        </p:nvSpPr>
        <p:spPr bwMode="auto">
          <a:xfrm>
            <a:off x="5959829" y="336709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0"/>
              </a:spcBef>
              <a:buFontTx/>
              <a:buNone/>
            </a:pPr>
            <a:r>
              <a:rPr lang="en-US" altLang="zh-CN">
                <a:solidFill>
                  <a:schemeClr val="bg1"/>
                </a:solidFill>
                <a:latin typeface="Arial" panose="020B0604020202020204" pitchFamily="34" charset="0"/>
                <a:ea typeface="宋体" panose="02010600030101010101" pitchFamily="2" charset="-122"/>
              </a:rPr>
              <a:t>3</a:t>
            </a:r>
            <a:endParaRPr lang="zh-CN" altLang="en-US">
              <a:solidFill>
                <a:schemeClr val="bg1"/>
              </a:solidFill>
              <a:latin typeface="Arial" panose="020B0604020202020204" pitchFamily="34" charset="0"/>
              <a:ea typeface="宋体" panose="02010600030101010101" pitchFamily="2" charset="-122"/>
            </a:endParaRPr>
          </a:p>
        </p:txBody>
      </p:sp>
      <p:sp>
        <p:nvSpPr>
          <p:cNvPr id="6157" name="文本框 22">
            <a:extLst>
              <a:ext uri="{FF2B5EF4-FFF2-40B4-BE49-F238E27FC236}">
                <a16:creationId xmlns="" xmlns:a16="http://schemas.microsoft.com/office/drawing/2014/main" id="{FF8CA39E-F935-44FC-A2D7-B0E770D98C12}"/>
              </a:ext>
            </a:extLst>
          </p:cNvPr>
          <p:cNvSpPr txBox="1">
            <a:spLocks noChangeArrowheads="1"/>
          </p:cNvSpPr>
          <p:nvPr/>
        </p:nvSpPr>
        <p:spPr bwMode="auto">
          <a:xfrm>
            <a:off x="5959829" y="4171958"/>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0"/>
              </a:spcBef>
              <a:buFontTx/>
              <a:buNone/>
            </a:pPr>
            <a:r>
              <a:rPr lang="en-US" altLang="zh-CN">
                <a:solidFill>
                  <a:schemeClr val="bg1"/>
                </a:solidFill>
                <a:latin typeface="Arial" panose="020B0604020202020204" pitchFamily="34" charset="0"/>
                <a:ea typeface="宋体" panose="02010600030101010101" pitchFamily="2" charset="-122"/>
              </a:rPr>
              <a:t>4</a:t>
            </a:r>
            <a:endParaRPr lang="zh-CN" altLang="en-US">
              <a:solidFill>
                <a:schemeClr val="bg1"/>
              </a:solidFill>
              <a:latin typeface="Arial" panose="020B0604020202020204" pitchFamily="34" charset="0"/>
              <a:ea typeface="宋体" panose="02010600030101010101" pitchFamily="2" charset="-122"/>
            </a:endParaRPr>
          </a:p>
        </p:txBody>
      </p:sp>
      <p:sp>
        <p:nvSpPr>
          <p:cNvPr id="6158" name="文本框 23">
            <a:extLst>
              <a:ext uri="{FF2B5EF4-FFF2-40B4-BE49-F238E27FC236}">
                <a16:creationId xmlns="" xmlns:a16="http://schemas.microsoft.com/office/drawing/2014/main" id="{38728ED8-02D4-409E-A62F-503202D96FFD}"/>
              </a:ext>
            </a:extLst>
          </p:cNvPr>
          <p:cNvSpPr txBox="1">
            <a:spLocks noChangeArrowheads="1"/>
          </p:cNvSpPr>
          <p:nvPr/>
        </p:nvSpPr>
        <p:spPr bwMode="auto">
          <a:xfrm>
            <a:off x="5959829" y="4959358"/>
            <a:ext cx="384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0"/>
              </a:spcBef>
              <a:buFontTx/>
              <a:buNone/>
            </a:pPr>
            <a:r>
              <a:rPr lang="en-US" altLang="zh-CN">
                <a:solidFill>
                  <a:schemeClr val="bg1"/>
                </a:solidFill>
                <a:latin typeface="Arial" panose="020B0604020202020204" pitchFamily="34" charset="0"/>
                <a:ea typeface="宋体" panose="02010600030101010101" pitchFamily="2" charset="-122"/>
              </a:rPr>
              <a:t>5</a:t>
            </a:r>
            <a:endParaRPr lang="zh-CN" altLang="en-US">
              <a:solidFill>
                <a:schemeClr val="bg1"/>
              </a:solidFill>
              <a:latin typeface="Arial" panose="020B0604020202020204" pitchFamily="34" charset="0"/>
              <a:ea typeface="宋体" panose="02010600030101010101" pitchFamily="2" charset="-122"/>
            </a:endParaRPr>
          </a:p>
        </p:txBody>
      </p:sp>
      <p:sp>
        <p:nvSpPr>
          <p:cNvPr id="25" name="文本框 24">
            <a:extLst>
              <a:ext uri="{FF2B5EF4-FFF2-40B4-BE49-F238E27FC236}">
                <a16:creationId xmlns="" xmlns:a16="http://schemas.microsoft.com/office/drawing/2014/main" id="{C6DE91B9-73B5-4F39-A188-985C56059EE7}"/>
              </a:ext>
            </a:extLst>
          </p:cNvPr>
          <p:cNvSpPr txBox="1"/>
          <p:nvPr/>
        </p:nvSpPr>
        <p:spPr>
          <a:xfrm>
            <a:off x="2093913" y="1223963"/>
            <a:ext cx="923925" cy="1323975"/>
          </a:xfrm>
          <a:prstGeom prst="rect">
            <a:avLst/>
          </a:prstGeom>
          <a:noFill/>
        </p:spPr>
        <p:txBody>
          <a:bodyPr vert="eaVert" wrap="none">
            <a:spAutoFit/>
          </a:bodyPr>
          <a:lstStyle/>
          <a:p>
            <a:pPr algn="ctr" eaLnBrk="1" fontAlgn="auto" hangingPunct="1">
              <a:spcBef>
                <a:spcPts val="0"/>
              </a:spcBef>
              <a:spcAft>
                <a:spcPts val="0"/>
              </a:spcAft>
              <a:defRPr/>
            </a:pPr>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目录</a:t>
            </a:r>
          </a:p>
        </p:txBody>
      </p:sp>
      <p:sp>
        <p:nvSpPr>
          <p:cNvPr id="15" name="矩形 14">
            <a:extLst>
              <a:ext uri="{FF2B5EF4-FFF2-40B4-BE49-F238E27FC236}">
                <a16:creationId xmlns="" xmlns:a16="http://schemas.microsoft.com/office/drawing/2014/main" id="{5765F7AD-CF43-4ECA-8954-E05DC3854B08}"/>
              </a:ext>
            </a:extLst>
          </p:cNvPr>
          <p:cNvSpPr/>
          <p:nvPr/>
        </p:nvSpPr>
        <p:spPr>
          <a:xfrm>
            <a:off x="7665962" y="1855149"/>
            <a:ext cx="184730" cy="461665"/>
          </a:xfrm>
          <a:prstGeom prst="rect">
            <a:avLst/>
          </a:prstGeom>
        </p:spPr>
        <p:txBody>
          <a:bodyPr wrap="none">
            <a:spAutoFit/>
          </a:bodyPr>
          <a:lstStyle/>
          <a:p>
            <a:pPr algn="ctr" eaLnBrk="1" fontAlgn="auto" hangingPunct="1">
              <a:spcBef>
                <a:spcPts val="0"/>
              </a:spcBef>
              <a:spcAft>
                <a:spcPts val="0"/>
              </a:spcAft>
              <a:defRPr/>
            </a:pPr>
            <a:endParaRPr lang="zh-CN" altLang="en-US" sz="24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27" name="矩形 26">
            <a:extLst>
              <a:ext uri="{FF2B5EF4-FFF2-40B4-BE49-F238E27FC236}">
                <a16:creationId xmlns="" xmlns:a16="http://schemas.microsoft.com/office/drawing/2014/main" id="{697EF2C6-21C0-4ED5-B563-39AC2B0D6154}"/>
              </a:ext>
            </a:extLst>
          </p:cNvPr>
          <p:cNvSpPr/>
          <p:nvPr/>
        </p:nvSpPr>
        <p:spPr>
          <a:xfrm>
            <a:off x="6807201" y="1864253"/>
            <a:ext cx="2236510" cy="400110"/>
          </a:xfrm>
          <a:prstGeom prst="rect">
            <a:avLst/>
          </a:prstGeom>
        </p:spPr>
        <p:txBody>
          <a:bodyPr wrap="none">
            <a:spAutoFit/>
          </a:bodyPr>
          <a:lstStyle/>
          <a:p>
            <a:pPr algn="ctr" eaLnBrk="1" fontAlgn="auto" hangingPunct="1">
              <a:spcBef>
                <a:spcPts val="0"/>
              </a:spcBef>
              <a:spcAft>
                <a:spcPts val="0"/>
              </a:spcAft>
              <a:defRPr/>
            </a:pPr>
            <a:r>
              <a:rPr lang="zh-CN" altLang="en-US" sz="2000" dirty="0" smtClean="0">
                <a:solidFill>
                  <a:schemeClr val="tx1">
                    <a:lumMod val="75000"/>
                    <a:lumOff val="25000"/>
                  </a:schemeClr>
                </a:solidFill>
                <a:latin typeface="Microsoft YaHei" panose="020B0503020204020204" pitchFamily="34" charset="-122"/>
                <a:ea typeface="Microsoft YaHei" panose="020B0503020204020204" pitchFamily="34" charset="-122"/>
              </a:rPr>
              <a:t>中小企业发展背景</a:t>
            </a:r>
            <a:endParaRPr lang="zh-CN" altLang="en-US" sz="20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29" name="矩形 28">
            <a:extLst>
              <a:ext uri="{FF2B5EF4-FFF2-40B4-BE49-F238E27FC236}">
                <a16:creationId xmlns="" xmlns:a16="http://schemas.microsoft.com/office/drawing/2014/main" id="{E0A3A0B8-3654-482E-9120-D180C1D9D89E}"/>
              </a:ext>
            </a:extLst>
          </p:cNvPr>
          <p:cNvSpPr/>
          <p:nvPr/>
        </p:nvSpPr>
        <p:spPr>
          <a:xfrm>
            <a:off x="6807200" y="2699687"/>
            <a:ext cx="3337772" cy="400110"/>
          </a:xfrm>
          <a:prstGeom prst="rect">
            <a:avLst/>
          </a:prstGeom>
        </p:spPr>
        <p:txBody>
          <a:bodyPr wrap="none">
            <a:spAutoFit/>
          </a:bodyPr>
          <a:lstStyle/>
          <a:p>
            <a:pPr algn="ctr" eaLnBrk="1" fontAlgn="auto" hangingPunct="1">
              <a:spcBef>
                <a:spcPts val="0"/>
              </a:spcBef>
              <a:spcAft>
                <a:spcPts val="0"/>
              </a:spcAft>
              <a:defRPr/>
            </a:pPr>
            <a:r>
              <a:rPr lang="zh-CN" altLang="en-US" sz="2000" dirty="0" smtClean="0">
                <a:solidFill>
                  <a:schemeClr val="tx1">
                    <a:lumMod val="75000"/>
                    <a:lumOff val="25000"/>
                  </a:schemeClr>
                </a:solidFill>
                <a:latin typeface="Microsoft YaHei" panose="020B0503020204020204" pitchFamily="34" charset="-122"/>
                <a:ea typeface="Microsoft YaHei" panose="020B0503020204020204" pitchFamily="34" charset="-122"/>
              </a:rPr>
              <a:t>我国</a:t>
            </a:r>
            <a:r>
              <a:rPr lang="zh-CN" altLang="en-US" sz="2000" dirty="0">
                <a:solidFill>
                  <a:schemeClr val="tx1">
                    <a:lumMod val="75000"/>
                    <a:lumOff val="25000"/>
                  </a:schemeClr>
                </a:solidFill>
                <a:latin typeface="Microsoft YaHei" panose="020B0503020204020204" pitchFamily="34" charset="-122"/>
                <a:ea typeface="Microsoft YaHei" panose="020B0503020204020204" pitchFamily="34" charset="-122"/>
              </a:rPr>
              <a:t>中小企业发展整体情况 </a:t>
            </a:r>
          </a:p>
        </p:txBody>
      </p:sp>
      <p:sp>
        <p:nvSpPr>
          <p:cNvPr id="30" name="矩形 29">
            <a:extLst>
              <a:ext uri="{FF2B5EF4-FFF2-40B4-BE49-F238E27FC236}">
                <a16:creationId xmlns="" xmlns:a16="http://schemas.microsoft.com/office/drawing/2014/main" id="{551486A8-772C-445A-BEE0-88D0AF451EE2}"/>
              </a:ext>
            </a:extLst>
          </p:cNvPr>
          <p:cNvSpPr/>
          <p:nvPr/>
        </p:nvSpPr>
        <p:spPr>
          <a:xfrm>
            <a:off x="6807200" y="3455171"/>
            <a:ext cx="3518912" cy="400110"/>
          </a:xfrm>
          <a:prstGeom prst="rect">
            <a:avLst/>
          </a:prstGeom>
        </p:spPr>
        <p:txBody>
          <a:bodyPr wrap="none">
            <a:spAutoFit/>
          </a:bodyPr>
          <a:lstStyle/>
          <a:p>
            <a:pPr algn="ctr" eaLnBrk="1" fontAlgn="auto" hangingPunct="1">
              <a:spcBef>
                <a:spcPts val="0"/>
              </a:spcBef>
              <a:spcAft>
                <a:spcPts val="0"/>
              </a:spcAft>
              <a:defRPr/>
            </a:pPr>
            <a:r>
              <a:rPr lang="zh-CN" altLang="en-US" sz="2000" dirty="0" smtClean="0">
                <a:solidFill>
                  <a:schemeClr val="tx1">
                    <a:lumMod val="75000"/>
                    <a:lumOff val="25000"/>
                  </a:schemeClr>
                </a:solidFill>
                <a:latin typeface="Microsoft YaHei" panose="020B0503020204020204" pitchFamily="34" charset="-122"/>
                <a:ea typeface="Microsoft YaHei" panose="020B0503020204020204" pitchFamily="34" charset="-122"/>
                <a:sym typeface="+mn-lt"/>
              </a:rPr>
              <a:t>促进</a:t>
            </a:r>
            <a:r>
              <a:rPr lang="zh-CN" altLang="en-US" sz="2000" dirty="0">
                <a:solidFill>
                  <a:schemeClr val="tx1">
                    <a:lumMod val="75000"/>
                    <a:lumOff val="25000"/>
                  </a:schemeClr>
                </a:solidFill>
                <a:latin typeface="Microsoft YaHei" panose="020B0503020204020204" pitchFamily="34" charset="-122"/>
                <a:ea typeface="Microsoft YaHei" panose="020B0503020204020204" pitchFamily="34" charset="-122"/>
                <a:sym typeface="+mn-lt"/>
              </a:rPr>
              <a:t>中小企业发展的政策梳理</a:t>
            </a:r>
          </a:p>
        </p:txBody>
      </p:sp>
      <p:pic>
        <p:nvPicPr>
          <p:cNvPr id="6165" name="图片 30">
            <a:extLst>
              <a:ext uri="{FF2B5EF4-FFF2-40B4-BE49-F238E27FC236}">
                <a16:creationId xmlns="" xmlns:a16="http://schemas.microsoft.com/office/drawing/2014/main" id="{EDD47F4E-6503-440B-8A92-3E4AA47B3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6325" y="434975"/>
            <a:ext cx="15970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圆角 17">
            <a:extLst>
              <a:ext uri="{FF2B5EF4-FFF2-40B4-BE49-F238E27FC236}">
                <a16:creationId xmlns="" xmlns:a16="http://schemas.microsoft.com/office/drawing/2014/main" id="{3B77902E-DD03-4D95-B5EB-9B2B27C2BFEB}"/>
              </a:ext>
            </a:extLst>
          </p:cNvPr>
          <p:cNvSpPr/>
          <p:nvPr/>
        </p:nvSpPr>
        <p:spPr>
          <a:xfrm>
            <a:off x="5847117" y="4918499"/>
            <a:ext cx="609600" cy="611188"/>
          </a:xfrm>
          <a:prstGeom prst="roundRect">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2" name="文本框 22">
            <a:extLst>
              <a:ext uri="{FF2B5EF4-FFF2-40B4-BE49-F238E27FC236}">
                <a16:creationId xmlns="" xmlns:a16="http://schemas.microsoft.com/office/drawing/2014/main" id="{FF8CA39E-F935-44FC-A2D7-B0E770D98C12}"/>
              </a:ext>
            </a:extLst>
          </p:cNvPr>
          <p:cNvSpPr txBox="1">
            <a:spLocks noChangeArrowheads="1"/>
          </p:cNvSpPr>
          <p:nvPr/>
        </p:nvSpPr>
        <p:spPr bwMode="auto">
          <a:xfrm>
            <a:off x="5958962" y="4968883"/>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0"/>
              </a:spcBef>
              <a:buFontTx/>
              <a:buNone/>
            </a:pPr>
            <a:r>
              <a:rPr lang="en-US" altLang="zh-CN" dirty="0">
                <a:solidFill>
                  <a:schemeClr val="bg1"/>
                </a:solidFill>
                <a:latin typeface="Arial" panose="020B0604020202020204" pitchFamily="34" charset="0"/>
                <a:ea typeface="宋体" panose="02010600030101010101" pitchFamily="2" charset="-122"/>
              </a:rPr>
              <a:t>5</a:t>
            </a:r>
            <a:endParaRPr lang="zh-CN" altLang="en-US" dirty="0">
              <a:solidFill>
                <a:schemeClr val="bg1"/>
              </a:solidFill>
              <a:latin typeface="Arial" panose="020B0604020202020204" pitchFamily="34" charset="0"/>
              <a:ea typeface="宋体" panose="02010600030101010101" pitchFamily="2" charset="-122"/>
            </a:endParaRPr>
          </a:p>
        </p:txBody>
      </p:sp>
      <p:sp>
        <p:nvSpPr>
          <p:cNvPr id="23" name="矩形 22">
            <a:extLst>
              <a:ext uri="{FF2B5EF4-FFF2-40B4-BE49-F238E27FC236}">
                <a16:creationId xmlns="" xmlns:a16="http://schemas.microsoft.com/office/drawing/2014/main" id="{5A227278-B4C5-4DC6-94DC-2912D5951B1E}"/>
              </a:ext>
            </a:extLst>
          </p:cNvPr>
          <p:cNvSpPr/>
          <p:nvPr/>
        </p:nvSpPr>
        <p:spPr>
          <a:xfrm>
            <a:off x="6807200" y="4290605"/>
            <a:ext cx="4031873" cy="400110"/>
          </a:xfrm>
          <a:prstGeom prst="rect">
            <a:avLst/>
          </a:prstGeom>
        </p:spPr>
        <p:txBody>
          <a:bodyPr wrap="none">
            <a:spAutoFit/>
          </a:bodyPr>
          <a:lstStyle/>
          <a:p>
            <a:pPr lvl="0" algn="ctr" eaLnBrk="1" fontAlgn="auto" hangingPunct="1">
              <a:spcBef>
                <a:spcPts val="0"/>
              </a:spcBef>
              <a:spcAft>
                <a:spcPts val="0"/>
              </a:spcAft>
              <a:defRPr/>
            </a:pPr>
            <a:r>
              <a:rPr lang="zh-CN" altLang="en-US" sz="2000" dirty="0" smtClean="0">
                <a:solidFill>
                  <a:schemeClr val="tx1">
                    <a:lumMod val="75000"/>
                    <a:lumOff val="25000"/>
                  </a:schemeClr>
                </a:solidFill>
                <a:latin typeface="Microsoft YaHei" panose="020B0503020204020204" pitchFamily="34" charset="-122"/>
                <a:ea typeface="Microsoft YaHei" panose="020B0503020204020204" pitchFamily="34" charset="-122"/>
              </a:rPr>
              <a:t>全国专精特新“小巨人”企业概况</a:t>
            </a:r>
            <a:endParaRPr lang="zh-CN" altLang="en-US" sz="20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24" name="矩形 23">
            <a:extLst>
              <a:ext uri="{FF2B5EF4-FFF2-40B4-BE49-F238E27FC236}">
                <a16:creationId xmlns="" xmlns:a16="http://schemas.microsoft.com/office/drawing/2014/main" id="{5A227278-B4C5-4DC6-94DC-2912D5951B1E}"/>
              </a:ext>
            </a:extLst>
          </p:cNvPr>
          <p:cNvSpPr/>
          <p:nvPr/>
        </p:nvSpPr>
        <p:spPr>
          <a:xfrm>
            <a:off x="6564411" y="5081535"/>
            <a:ext cx="4517451" cy="400110"/>
          </a:xfrm>
          <a:prstGeom prst="rect">
            <a:avLst/>
          </a:prstGeom>
        </p:spPr>
        <p:txBody>
          <a:bodyPr wrap="square">
            <a:spAutoFit/>
          </a:bodyPr>
          <a:lstStyle/>
          <a:p>
            <a:pPr lvl="0" algn="ctr" eaLnBrk="1" fontAlgn="auto" hangingPunct="1">
              <a:spcBef>
                <a:spcPts val="0"/>
              </a:spcBef>
              <a:spcAft>
                <a:spcPts val="0"/>
              </a:spcAft>
              <a:defRPr/>
            </a:pPr>
            <a:r>
              <a:rPr lang="zh-CN" altLang="en-US" sz="2000" dirty="0">
                <a:solidFill>
                  <a:schemeClr val="tx1">
                    <a:lumMod val="75000"/>
                    <a:lumOff val="25000"/>
                  </a:schemeClr>
                </a:solidFill>
                <a:latin typeface="Microsoft YaHei" panose="020B0503020204020204" pitchFamily="34" charset="-122"/>
                <a:ea typeface="Microsoft YaHei" panose="020B0503020204020204" pitchFamily="34" charset="-122"/>
              </a:rPr>
              <a:t>专精特新“小巨人”</a:t>
            </a:r>
            <a:r>
              <a:rPr lang="zh-CN" altLang="en-US" sz="2000" dirty="0" smtClean="0">
                <a:solidFill>
                  <a:schemeClr val="tx1">
                    <a:lumMod val="75000"/>
                    <a:lumOff val="25000"/>
                  </a:schemeClr>
                </a:solidFill>
                <a:latin typeface="Microsoft YaHei" panose="020B0503020204020204" pitchFamily="34" charset="-122"/>
                <a:ea typeface="Microsoft YaHei" panose="020B0503020204020204" pitchFamily="34" charset="-122"/>
              </a:rPr>
              <a:t>企业政策解读</a:t>
            </a:r>
            <a:endParaRPr lang="zh-CN" altLang="en-US" sz="20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 name="矩形 2"/>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3"/>
          <p:cNvGrpSpPr/>
          <p:nvPr/>
        </p:nvGrpSpPr>
        <p:grpSpPr>
          <a:xfrm>
            <a:off x="3371088" y="2667002"/>
            <a:ext cx="5449824" cy="1700392"/>
            <a:chOff x="2914874" y="1752601"/>
            <a:chExt cx="5449637" cy="1701653"/>
          </a:xfrm>
        </p:grpSpPr>
        <p:sp>
          <p:nvSpPr>
            <p:cNvPr id="7174" name="文本框 4"/>
            <p:cNvSpPr txBox="1">
              <a:spLocks noChangeArrowheads="1"/>
            </p:cNvSpPr>
            <p:nvPr/>
          </p:nvSpPr>
          <p:spPr bwMode="auto">
            <a:xfrm>
              <a:off x="2914874" y="2253035"/>
              <a:ext cx="5449637" cy="1201219"/>
            </a:xfrm>
            <a:prstGeom prst="rect">
              <a:avLst/>
            </a:prstGeom>
            <a:noFill/>
            <a:ln>
              <a:noFill/>
            </a:ln>
          </p:spPr>
          <p:txBody>
            <a:bodyPr wrap="square">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lvl="0" algn="ctr" eaLnBrk="1" fontAlgn="auto" hangingPunct="1">
                <a:spcBef>
                  <a:spcPts val="0"/>
                </a:spcBef>
                <a:spcAft>
                  <a:spcPts val="0"/>
                </a:spcAft>
                <a:defRPr/>
              </a:pPr>
              <a:r>
                <a:rPr lang="zh-CN" altLang="en-US" sz="3600" dirty="0" smtClean="0">
                  <a:solidFill>
                    <a:srgbClr val="000000"/>
                  </a:solidFill>
                  <a:ea typeface="微软雅黑" panose="020B0503020204020204" pitchFamily="34" charset="-122"/>
                </a:rPr>
                <a:t>我国</a:t>
              </a:r>
              <a:r>
                <a:rPr lang="zh-CN" altLang="en-US" sz="3600" dirty="0">
                  <a:solidFill>
                    <a:srgbClr val="000000"/>
                  </a:solidFill>
                  <a:ea typeface="微软雅黑" panose="020B0503020204020204" pitchFamily="34" charset="-122"/>
                </a:rPr>
                <a:t>中小</a:t>
              </a:r>
              <a:r>
                <a:rPr lang="zh-CN" altLang="en-US" sz="3600" dirty="0" smtClean="0">
                  <a:solidFill>
                    <a:srgbClr val="000000"/>
                  </a:solidFill>
                  <a:ea typeface="微软雅黑" panose="020B0503020204020204" pitchFamily="34" charset="-122"/>
                </a:rPr>
                <a:t>企业</a:t>
              </a:r>
              <a:endParaRPr lang="en-US" altLang="zh-CN" sz="3600" dirty="0" smtClean="0">
                <a:solidFill>
                  <a:srgbClr val="000000"/>
                </a:solidFill>
                <a:ea typeface="微软雅黑" panose="020B0503020204020204" pitchFamily="34" charset="-122"/>
              </a:endParaRPr>
            </a:p>
            <a:p>
              <a:pPr lvl="0" algn="ctr" eaLnBrk="1" fontAlgn="auto" hangingPunct="1">
                <a:spcBef>
                  <a:spcPts val="0"/>
                </a:spcBef>
                <a:spcAft>
                  <a:spcPts val="0"/>
                </a:spcAft>
                <a:defRPr/>
              </a:pPr>
              <a:r>
                <a:rPr lang="zh-CN" altLang="en-US" sz="3600" dirty="0" smtClean="0">
                  <a:solidFill>
                    <a:srgbClr val="000000"/>
                  </a:solidFill>
                  <a:ea typeface="微软雅黑" panose="020B0503020204020204" pitchFamily="34" charset="-122"/>
                </a:rPr>
                <a:t>重点</a:t>
              </a:r>
              <a:r>
                <a:rPr lang="zh-CN" altLang="en-US" sz="3600" dirty="0">
                  <a:solidFill>
                    <a:srgbClr val="000000"/>
                  </a:solidFill>
                  <a:ea typeface="微软雅黑" panose="020B0503020204020204" pitchFamily="34" charset="-122"/>
                </a:rPr>
                <a:t>政策解析</a:t>
              </a:r>
            </a:p>
          </p:txBody>
        </p:sp>
        <p:sp>
          <p:nvSpPr>
            <p:cNvPr id="7" name="圆角矩形 6"/>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mn-lt"/>
                  <a:ea typeface="+mn-ea"/>
                  <a:cs typeface="+mn-cs"/>
                </a:rPr>
                <a:t>思维创造世界</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4" name="图片 2"/>
          <p:cNvPicPr>
            <a:picLocks noChangeAspect="1"/>
          </p:cNvPicPr>
          <p:nvPr/>
        </p:nvPicPr>
        <p:blipFill>
          <a:blip r:embed="rId4"/>
          <a:stretch>
            <a:fillRect/>
          </a:stretch>
        </p:blipFill>
        <p:spPr>
          <a:xfrm>
            <a:off x="2012950" y="720725"/>
            <a:ext cx="9791700" cy="104775"/>
          </a:xfrm>
          <a:prstGeom prst="rect">
            <a:avLst/>
          </a:prstGeom>
          <a:noFill/>
          <a:ln w="9525">
            <a:noFill/>
          </a:ln>
        </p:spPr>
      </p:pic>
      <p:sp>
        <p:nvSpPr>
          <p:cNvPr id="5" name="文本框 42"/>
          <p:cNvSpPr txBox="1"/>
          <p:nvPr/>
        </p:nvSpPr>
        <p:spPr>
          <a:xfrm>
            <a:off x="2098675" y="276225"/>
            <a:ext cx="6679565"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just" eaLnBrk="1" hangingPunct="1">
              <a:lnSpc>
                <a:spcPct val="100000"/>
              </a:lnSpc>
              <a:buClrTx/>
              <a:buSzTx/>
              <a:buFontTx/>
              <a:buNone/>
            </a:pPr>
            <a:r>
              <a:rPr kumimoji="1" lang="en-US" altLang="zh-CN" sz="2400" b="1" smtClean="0">
                <a:solidFill>
                  <a:srgbClr val="0C7268"/>
                </a:solidFill>
                <a:latin typeface="Microsoft YaHei" panose="020B0503020204020204" pitchFamily="34" charset="-122"/>
                <a:ea typeface="Microsoft YaHei" panose="020B0503020204020204" pitchFamily="34" charset="-122"/>
                <a:sym typeface="+mn-ea"/>
              </a:rPr>
              <a:t>4.1《</a:t>
            </a:r>
            <a:r>
              <a:rPr kumimoji="1" lang="zh-CN" altLang="en-US" sz="2400" b="1" dirty="0">
                <a:solidFill>
                  <a:srgbClr val="0C7268"/>
                </a:solidFill>
                <a:latin typeface="Microsoft YaHei" panose="020B0503020204020204" pitchFamily="34" charset="-122"/>
                <a:ea typeface="Microsoft YaHei" panose="020B0503020204020204" pitchFamily="34" charset="-122"/>
                <a:sym typeface="+mn-ea"/>
              </a:rPr>
              <a:t>关于加强金融服务民营企业的若干意见</a:t>
            </a:r>
            <a:r>
              <a:rPr kumimoji="1" lang="en-US" altLang="zh-CN" sz="2400" b="1" dirty="0">
                <a:solidFill>
                  <a:srgbClr val="0C7268"/>
                </a:solidFill>
                <a:latin typeface="Microsoft YaHei" panose="020B0503020204020204" pitchFamily="34" charset="-122"/>
                <a:ea typeface="Microsoft YaHei" panose="020B0503020204020204" pitchFamily="34" charset="-122"/>
                <a:sym typeface="+mn-ea"/>
              </a:rPr>
              <a:t>》</a:t>
            </a:r>
            <a:endParaRPr kumimoji="1" lang="zh-CN" altLang="en-US" sz="2400" b="1" dirty="0">
              <a:solidFill>
                <a:srgbClr val="0C7268"/>
              </a:solidFill>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6776085" y="9033510"/>
            <a:ext cx="261620" cy="0"/>
          </a:xfrm>
          <a:prstGeom prst="line">
            <a:avLst/>
          </a:prstGeom>
          <a:ln w="28575">
            <a:solidFill>
              <a:srgbClr val="82C4C7"/>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06590" y="8902700"/>
            <a:ext cx="1954530" cy="245110"/>
          </a:xfrm>
          <a:prstGeom prst="rect">
            <a:avLst/>
          </a:prstGeom>
          <a:noFill/>
        </p:spPr>
        <p:txBody>
          <a:bodyPr wrap="square" rtlCol="0">
            <a:spAutoFit/>
          </a:bodyPr>
          <a:lstStyle/>
          <a:p>
            <a:r>
              <a:rPr lang="zh-CN" altLang="en-US"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GDP:不变价:当季同比（</a:t>
            </a:r>
            <a:r>
              <a:rPr lang="en-US" altLang="zh-CN"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a:t>
            </a:r>
            <a:r>
              <a:rPr lang="zh-CN" altLang="en-US"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a:t>
            </a:r>
          </a:p>
        </p:txBody>
      </p:sp>
      <p:graphicFrame>
        <p:nvGraphicFramePr>
          <p:cNvPr id="24" name="表格 23">
            <a:extLst>
              <a:ext uri="{FF2B5EF4-FFF2-40B4-BE49-F238E27FC236}">
                <a16:creationId xmlns="" xmlns:a16="http://schemas.microsoft.com/office/drawing/2014/main" id="{106FFD5C-E5B5-264C-BC76-9DBDCCB274F1}"/>
              </a:ext>
            </a:extLst>
          </p:cNvPr>
          <p:cNvGraphicFramePr>
            <a:graphicFrameLocks noGrp="1"/>
          </p:cNvGraphicFramePr>
          <p:nvPr>
            <p:extLst>
              <p:ext uri="{D42A27DB-BD31-4B8C-83A1-F6EECF244321}">
                <p14:modId xmlns:p14="http://schemas.microsoft.com/office/powerpoint/2010/main" val="817022896"/>
              </p:ext>
            </p:extLst>
          </p:nvPr>
        </p:nvGraphicFramePr>
        <p:xfrm>
          <a:off x="241232" y="1456241"/>
          <a:ext cx="5720654" cy="4099529"/>
        </p:xfrm>
        <a:graphic>
          <a:graphicData uri="http://schemas.openxmlformats.org/drawingml/2006/table">
            <a:tbl>
              <a:tblPr/>
              <a:tblGrid>
                <a:gridCol w="1530563">
                  <a:extLst>
                    <a:ext uri="{9D8B030D-6E8A-4147-A177-3AD203B41FA5}">
                      <a16:colId xmlns="" xmlns:a16="http://schemas.microsoft.com/office/drawing/2014/main" val="2329513981"/>
                    </a:ext>
                  </a:extLst>
                </a:gridCol>
                <a:gridCol w="4190091">
                  <a:extLst>
                    <a:ext uri="{9D8B030D-6E8A-4147-A177-3AD203B41FA5}">
                      <a16:colId xmlns="" xmlns:a16="http://schemas.microsoft.com/office/drawing/2014/main" val="280875608"/>
                    </a:ext>
                  </a:extLst>
                </a:gridCol>
              </a:tblGrid>
              <a:tr h="798317">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5BDA7"/>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针对方面</a:t>
                      </a: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5BDA7"/>
                    </a:solidFill>
                  </a:tcPr>
                </a:tc>
                <a:extLst>
                  <a:ext uri="{0D108BD9-81ED-4DB2-BD59-A6C34878D82A}">
                    <a16:rowId xmlns="" xmlns:a16="http://schemas.microsoft.com/office/drawing/2014/main" val="1137505179"/>
                  </a:ext>
                </a:extLst>
              </a:tr>
              <a:tr h="825303">
                <a:tc rowSpan="4">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关于加强金融服务民营企业的若干意见</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BDA7"/>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金融政策扶持力度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869026899"/>
                  </a:ext>
                </a:extLst>
              </a:tr>
              <a:tr h="825303">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融资服务基础设施建设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933636116"/>
                  </a:ext>
                </a:extLst>
              </a:tr>
              <a:tr h="825303">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绩效考核、激励机制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773109998"/>
                  </a:ext>
                </a:extLst>
              </a:tr>
              <a:tr h="825303">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民营企业融资纾困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951935699"/>
                  </a:ext>
                </a:extLst>
              </a:tr>
            </a:tbl>
          </a:graphicData>
        </a:graphic>
      </p:graphicFrame>
      <p:sp>
        <p:nvSpPr>
          <p:cNvPr id="26" name="TextBox 72">
            <a:extLst>
              <a:ext uri="{FF2B5EF4-FFF2-40B4-BE49-F238E27FC236}">
                <a16:creationId xmlns="" xmlns:a16="http://schemas.microsoft.com/office/drawing/2014/main" id="{4F4AE772-9432-2043-BA4F-985045EACA8C}"/>
              </a:ext>
            </a:extLst>
          </p:cNvPr>
          <p:cNvSpPr txBox="1">
            <a:spLocks noChangeArrowheads="1"/>
          </p:cNvSpPr>
          <p:nvPr/>
        </p:nvSpPr>
        <p:spPr bwMode="auto">
          <a:xfrm>
            <a:off x="6230113" y="1990967"/>
            <a:ext cx="5077937" cy="32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spcBef>
                <a:spcPct val="0"/>
              </a:spcBef>
              <a:buNone/>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若干意见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从金融支持的角度提出对民营经济的扶持政策，坚持公平公正、聚焦难点、压实责任、标本兼治的原则，通过加大金融政策支持力度、加强融资服务基础设施建设、完善考核评价体系等方面，营造民营企业金融扶持政策生态圈，确保民营企业在融资方面不受到所有制歧视。保障民营企业在金融服务方面得到明显优化，引导民营企业融资规模不断扩大，融资成本持续降低，融资质量显著提升。</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若干意见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的目的在于，通过构建金融支持民营经济的政策支持体系，进一步缓解我国民营企业面临的融资难融资贵困境，增强微观主体活力，激活民营经济创造力，促进民营经济高质量发展。</a:t>
            </a:r>
          </a:p>
        </p:txBody>
      </p:sp>
      <p:sp>
        <p:nvSpPr>
          <p:cNvPr id="27" name="对角圆角矩形 26">
            <a:extLst>
              <a:ext uri="{FF2B5EF4-FFF2-40B4-BE49-F238E27FC236}">
                <a16:creationId xmlns="" xmlns:a16="http://schemas.microsoft.com/office/drawing/2014/main" id="{A75EF802-9516-8445-B443-24FF59DFF9A8}"/>
              </a:ext>
            </a:extLst>
          </p:cNvPr>
          <p:cNvSpPr/>
          <p:nvPr/>
        </p:nvSpPr>
        <p:spPr>
          <a:xfrm>
            <a:off x="6096000" y="1456241"/>
            <a:ext cx="5346164" cy="4355352"/>
          </a:xfrm>
          <a:prstGeom prst="round2DiagRect">
            <a:avLst/>
          </a:prstGeom>
          <a:noFill/>
          <a:ln>
            <a:solidFill>
              <a:srgbClr val="1EB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4" name="图片 2"/>
          <p:cNvPicPr>
            <a:picLocks noChangeAspect="1"/>
          </p:cNvPicPr>
          <p:nvPr/>
        </p:nvPicPr>
        <p:blipFill>
          <a:blip r:embed="rId4"/>
          <a:stretch>
            <a:fillRect/>
          </a:stretch>
        </p:blipFill>
        <p:spPr>
          <a:xfrm>
            <a:off x="2012950" y="720725"/>
            <a:ext cx="9791700" cy="104775"/>
          </a:xfrm>
          <a:prstGeom prst="rect">
            <a:avLst/>
          </a:prstGeom>
          <a:noFill/>
          <a:ln w="9525">
            <a:noFill/>
          </a:ln>
        </p:spPr>
      </p:pic>
      <p:sp>
        <p:nvSpPr>
          <p:cNvPr id="5" name="文本框 42"/>
          <p:cNvSpPr txBox="1"/>
          <p:nvPr/>
        </p:nvSpPr>
        <p:spPr>
          <a:xfrm>
            <a:off x="2098675" y="276225"/>
            <a:ext cx="6228461"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just" eaLnBrk="1" hangingPunct="1">
              <a:lnSpc>
                <a:spcPct val="100000"/>
              </a:lnSpc>
              <a:buClrTx/>
              <a:buSzTx/>
              <a:buFontTx/>
              <a:buNone/>
            </a:pPr>
            <a:r>
              <a:rPr kumimoji="1" lang="en-US" altLang="zh-CN" sz="2400" b="1" dirty="0" smtClean="0">
                <a:solidFill>
                  <a:srgbClr val="0C7268"/>
                </a:solidFill>
                <a:latin typeface="Microsoft YaHei" panose="020B0503020204020204" pitchFamily="34" charset="-122"/>
                <a:ea typeface="Microsoft YaHei" panose="020B0503020204020204" pitchFamily="34" charset="-122"/>
                <a:sym typeface="+mn-ea"/>
              </a:rPr>
              <a:t>4.2《</a:t>
            </a:r>
            <a:r>
              <a:rPr kumimoji="1" lang="zh-CN" altLang="en-US" sz="2400" b="1" dirty="0">
                <a:solidFill>
                  <a:srgbClr val="0C7268"/>
                </a:solidFill>
                <a:latin typeface="Microsoft YaHei" panose="020B0503020204020204" pitchFamily="34" charset="-122"/>
                <a:ea typeface="Microsoft YaHei" panose="020B0503020204020204" pitchFamily="34" charset="-122"/>
                <a:sym typeface="+mn-ea"/>
              </a:rPr>
              <a:t>关于促进中小企业健康发展的指导意见</a:t>
            </a:r>
            <a:r>
              <a:rPr kumimoji="1" lang="en-US" altLang="zh-CN" sz="2400" b="1" dirty="0">
                <a:solidFill>
                  <a:srgbClr val="0C7268"/>
                </a:solidFill>
                <a:latin typeface="Microsoft YaHei" panose="020B0503020204020204" pitchFamily="34" charset="-122"/>
                <a:ea typeface="Microsoft YaHei" panose="020B0503020204020204" pitchFamily="34" charset="-122"/>
                <a:sym typeface="+mn-ea"/>
              </a:rPr>
              <a:t>》 </a:t>
            </a:r>
            <a:endParaRPr kumimoji="1" lang="zh-CN" altLang="en-US" sz="2400" b="1" dirty="0">
              <a:solidFill>
                <a:srgbClr val="0C7268"/>
              </a:solidFill>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6776085" y="9033510"/>
            <a:ext cx="261620" cy="0"/>
          </a:xfrm>
          <a:prstGeom prst="line">
            <a:avLst/>
          </a:prstGeom>
          <a:ln w="28575">
            <a:solidFill>
              <a:srgbClr val="82C4C7"/>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06590" y="8902700"/>
            <a:ext cx="1954530" cy="245110"/>
          </a:xfrm>
          <a:prstGeom prst="rect">
            <a:avLst/>
          </a:prstGeom>
          <a:noFill/>
        </p:spPr>
        <p:txBody>
          <a:bodyPr wrap="square" rtlCol="0">
            <a:spAutoFit/>
          </a:bodyPr>
          <a:lstStyle/>
          <a:p>
            <a:r>
              <a:rPr lang="zh-CN" altLang="en-US"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GDP:不变价:当季同比（</a:t>
            </a:r>
            <a:r>
              <a:rPr lang="en-US" altLang="zh-CN"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a:t>
            </a:r>
            <a:r>
              <a:rPr lang="zh-CN" altLang="en-US"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a:t>
            </a:r>
          </a:p>
        </p:txBody>
      </p:sp>
      <p:graphicFrame>
        <p:nvGraphicFramePr>
          <p:cNvPr id="24" name="表格 23">
            <a:extLst>
              <a:ext uri="{FF2B5EF4-FFF2-40B4-BE49-F238E27FC236}">
                <a16:creationId xmlns="" xmlns:a16="http://schemas.microsoft.com/office/drawing/2014/main" id="{106FFD5C-E5B5-264C-BC76-9DBDCCB274F1}"/>
              </a:ext>
            </a:extLst>
          </p:cNvPr>
          <p:cNvGraphicFramePr>
            <a:graphicFrameLocks noGrp="1"/>
          </p:cNvGraphicFramePr>
          <p:nvPr>
            <p:extLst>
              <p:ext uri="{D42A27DB-BD31-4B8C-83A1-F6EECF244321}">
                <p14:modId xmlns:p14="http://schemas.microsoft.com/office/powerpoint/2010/main" val="1230076752"/>
              </p:ext>
            </p:extLst>
          </p:nvPr>
        </p:nvGraphicFramePr>
        <p:xfrm>
          <a:off x="216462" y="1270000"/>
          <a:ext cx="5993950" cy="4606117"/>
        </p:xfrm>
        <a:graphic>
          <a:graphicData uri="http://schemas.openxmlformats.org/drawingml/2006/table">
            <a:tbl>
              <a:tblPr/>
              <a:tblGrid>
                <a:gridCol w="1636085">
                  <a:extLst>
                    <a:ext uri="{9D8B030D-6E8A-4147-A177-3AD203B41FA5}">
                      <a16:colId xmlns="" xmlns:a16="http://schemas.microsoft.com/office/drawing/2014/main" val="2329513981"/>
                    </a:ext>
                  </a:extLst>
                </a:gridCol>
                <a:gridCol w="4357865">
                  <a:extLst>
                    <a:ext uri="{9D8B030D-6E8A-4147-A177-3AD203B41FA5}">
                      <a16:colId xmlns="" xmlns:a16="http://schemas.microsoft.com/office/drawing/2014/main" val="280875608"/>
                    </a:ext>
                  </a:extLst>
                </a:gridCol>
              </a:tblGrid>
              <a:tr h="626983">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5BDA7"/>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针对方面</a:t>
                      </a: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5BDA7"/>
                    </a:solidFill>
                  </a:tcPr>
                </a:tc>
                <a:extLst>
                  <a:ext uri="{0D108BD9-81ED-4DB2-BD59-A6C34878D82A}">
                    <a16:rowId xmlns="" xmlns:a16="http://schemas.microsoft.com/office/drawing/2014/main" val="1137505179"/>
                  </a:ext>
                </a:extLst>
              </a:tr>
              <a:tr h="648177">
                <a:tc rowSpan="6">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关于促进中小企业健康发展的指导意见</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BDA7"/>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发展环境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869026899"/>
                  </a:ext>
                </a:extLst>
              </a:tr>
              <a:tr h="648177">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融资难融资贵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933636116"/>
                  </a:ext>
                </a:extLst>
              </a:tr>
              <a:tr h="648177">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财税支持政策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773109998"/>
                  </a:ext>
                </a:extLst>
              </a:tr>
              <a:tr h="648177">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创新发展能力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951935699"/>
                  </a:ext>
                </a:extLst>
              </a:tr>
              <a:tr h="741782">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服务保障工作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445618957"/>
                  </a:ext>
                </a:extLst>
              </a:tr>
              <a:tr h="644644">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组织领导和统筹协调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223524798"/>
                  </a:ext>
                </a:extLst>
              </a:tr>
            </a:tbl>
          </a:graphicData>
        </a:graphic>
      </p:graphicFrame>
      <p:sp>
        <p:nvSpPr>
          <p:cNvPr id="9" name="TextBox 72">
            <a:extLst>
              <a:ext uri="{FF2B5EF4-FFF2-40B4-BE49-F238E27FC236}">
                <a16:creationId xmlns="" xmlns:a16="http://schemas.microsoft.com/office/drawing/2014/main" id="{D2A81EEF-B59D-7041-B4EA-AD10A847E904}"/>
              </a:ext>
            </a:extLst>
          </p:cNvPr>
          <p:cNvSpPr txBox="1">
            <a:spLocks noChangeArrowheads="1"/>
          </p:cNvSpPr>
          <p:nvPr/>
        </p:nvSpPr>
        <p:spPr bwMode="auto">
          <a:xfrm>
            <a:off x="6610655" y="1688872"/>
            <a:ext cx="5193995" cy="39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spcBef>
                <a:spcPct val="0"/>
              </a:spcBef>
              <a:buNone/>
            </a:pPr>
            <a:r>
              <a:rPr lang="zh-CN" altLang="en-US" sz="1400" dirty="0">
                <a:latin typeface="微软雅黑" panose="020B0503020204020204" pitchFamily="34" charset="-122"/>
                <a:ea typeface="微软雅黑" panose="020B0503020204020204" pitchFamily="34" charset="-122"/>
              </a:rPr>
              <a:t>党中央、国务院高度重视我国中小企业发展工作，不论是全国人大中小企业促进法执法大检查，还是</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指导意见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中关于促进中小企业发展的表述，都说明支持中小企业健康发展，已经成为进一步深化改革的重要内容，得到党中央、国务院的高度重视。</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指导意见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提出的“按照竞争中性原则，打造公平便捷营商环境，进一步激发中小企业活力和发展动力”，与今年政府工作报告中提出的“按照竞争中性原则，在要素获取、准入许可、经营运行、政府采购和招投标等方面，对各类所有制企业平等对待”以及新修订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中小企业促进法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总则中提出的，“坚持各类企业权利平等、机会平等、规则平等”的相关表述一脉相承，对于营造公平竞争的市场环境具有重要意义。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指导意见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的出台，为中小企业高质量发展提供了重要支撑。</a:t>
            </a:r>
          </a:p>
        </p:txBody>
      </p:sp>
      <p:sp>
        <p:nvSpPr>
          <p:cNvPr id="11" name="对角圆角矩形 10">
            <a:extLst>
              <a:ext uri="{FF2B5EF4-FFF2-40B4-BE49-F238E27FC236}">
                <a16:creationId xmlns="" xmlns:a16="http://schemas.microsoft.com/office/drawing/2014/main" id="{FCD49BED-A71D-374C-9A34-10C1F38C945D}"/>
              </a:ext>
            </a:extLst>
          </p:cNvPr>
          <p:cNvSpPr/>
          <p:nvPr/>
        </p:nvSpPr>
        <p:spPr>
          <a:xfrm>
            <a:off x="6343826" y="1435302"/>
            <a:ext cx="5727652" cy="4439370"/>
          </a:xfrm>
          <a:prstGeom prst="round2DiagRect">
            <a:avLst/>
          </a:prstGeom>
          <a:noFill/>
          <a:ln>
            <a:solidFill>
              <a:srgbClr val="1EB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72714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4" name="图片 2"/>
          <p:cNvPicPr>
            <a:picLocks noChangeAspect="1"/>
          </p:cNvPicPr>
          <p:nvPr/>
        </p:nvPicPr>
        <p:blipFill>
          <a:blip r:embed="rId4"/>
          <a:stretch>
            <a:fillRect/>
          </a:stretch>
        </p:blipFill>
        <p:spPr>
          <a:xfrm>
            <a:off x="2012950" y="720725"/>
            <a:ext cx="9791700" cy="104775"/>
          </a:xfrm>
          <a:prstGeom prst="rect">
            <a:avLst/>
          </a:prstGeom>
          <a:noFill/>
          <a:ln w="9525">
            <a:noFill/>
          </a:ln>
        </p:spPr>
      </p:pic>
      <p:sp>
        <p:nvSpPr>
          <p:cNvPr id="5" name="文本框 42"/>
          <p:cNvSpPr txBox="1"/>
          <p:nvPr/>
        </p:nvSpPr>
        <p:spPr>
          <a:xfrm>
            <a:off x="2098674" y="276225"/>
            <a:ext cx="8276718"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just" eaLnBrk="1" hangingPunct="1">
              <a:lnSpc>
                <a:spcPct val="100000"/>
              </a:lnSpc>
              <a:buClrTx/>
              <a:buSzTx/>
              <a:buFontTx/>
              <a:buNone/>
            </a:pPr>
            <a:r>
              <a:rPr kumimoji="1" lang="en-US" altLang="zh-CN" sz="2400" b="1" smtClean="0">
                <a:solidFill>
                  <a:srgbClr val="0C7268"/>
                </a:solidFill>
                <a:latin typeface="Microsoft YaHei" panose="020B0503020204020204" pitchFamily="34" charset="-122"/>
                <a:ea typeface="Microsoft YaHei" panose="020B0503020204020204" pitchFamily="34" charset="-122"/>
                <a:sym typeface="+mn-ea"/>
              </a:rPr>
              <a:t>4.3《</a:t>
            </a:r>
            <a:r>
              <a:rPr kumimoji="1" lang="zh-CN" altLang="en-US" sz="2400" b="1" dirty="0">
                <a:solidFill>
                  <a:srgbClr val="0C7268"/>
                </a:solidFill>
                <a:latin typeface="Microsoft YaHei" panose="020B0503020204020204" pitchFamily="34" charset="-122"/>
                <a:ea typeface="Microsoft YaHei" panose="020B0503020204020204" pitchFamily="34" charset="-122"/>
                <a:sym typeface="+mn-ea"/>
              </a:rPr>
              <a:t>关于营造更好发展环境支持民营企业改革发展的意见</a:t>
            </a:r>
            <a:r>
              <a:rPr kumimoji="1" lang="en-US" altLang="zh-CN" sz="2400" b="1" dirty="0">
                <a:solidFill>
                  <a:srgbClr val="0C7268"/>
                </a:solidFill>
                <a:latin typeface="Microsoft YaHei" panose="020B0503020204020204" pitchFamily="34" charset="-122"/>
                <a:ea typeface="Microsoft YaHei" panose="020B0503020204020204" pitchFamily="34" charset="-122"/>
                <a:sym typeface="+mn-ea"/>
              </a:rPr>
              <a:t>》</a:t>
            </a:r>
          </a:p>
        </p:txBody>
      </p:sp>
      <p:cxnSp>
        <p:nvCxnSpPr>
          <p:cNvPr id="8" name="直接连接符 7"/>
          <p:cNvCxnSpPr/>
          <p:nvPr/>
        </p:nvCxnSpPr>
        <p:spPr>
          <a:xfrm>
            <a:off x="6776085" y="9033510"/>
            <a:ext cx="261620" cy="0"/>
          </a:xfrm>
          <a:prstGeom prst="line">
            <a:avLst/>
          </a:prstGeom>
          <a:ln w="28575">
            <a:solidFill>
              <a:srgbClr val="82C4C7"/>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06590" y="8902700"/>
            <a:ext cx="1954530" cy="245110"/>
          </a:xfrm>
          <a:prstGeom prst="rect">
            <a:avLst/>
          </a:prstGeom>
          <a:noFill/>
        </p:spPr>
        <p:txBody>
          <a:bodyPr wrap="square" rtlCol="0">
            <a:spAutoFit/>
          </a:bodyPr>
          <a:lstStyle/>
          <a:p>
            <a:r>
              <a:rPr lang="zh-CN" altLang="en-US"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GDP:不变价:当季同比（</a:t>
            </a:r>
            <a:r>
              <a:rPr lang="en-US" altLang="zh-CN"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a:t>
            </a:r>
            <a:r>
              <a:rPr lang="zh-CN" altLang="en-US" sz="1000">
                <a:solidFill>
                  <a:schemeClr val="tx2">
                    <a:lumMod val="75000"/>
                  </a:schemeClr>
                </a:solidFill>
                <a:latin typeface="Times New Roman" panose="02020603050405020304" charset="0"/>
                <a:ea typeface="微软雅黑" panose="020B0503020204020204" pitchFamily="34" charset="-122"/>
                <a:cs typeface="Times New Roman" panose="02020603050405020304" charset="0"/>
              </a:rPr>
              <a:t>）</a:t>
            </a:r>
          </a:p>
        </p:txBody>
      </p:sp>
      <p:graphicFrame>
        <p:nvGraphicFramePr>
          <p:cNvPr id="24" name="表格 23">
            <a:extLst>
              <a:ext uri="{FF2B5EF4-FFF2-40B4-BE49-F238E27FC236}">
                <a16:creationId xmlns="" xmlns:a16="http://schemas.microsoft.com/office/drawing/2014/main" id="{106FFD5C-E5B5-264C-BC76-9DBDCCB274F1}"/>
              </a:ext>
            </a:extLst>
          </p:cNvPr>
          <p:cNvGraphicFramePr>
            <a:graphicFrameLocks noGrp="1"/>
          </p:cNvGraphicFramePr>
          <p:nvPr>
            <p:extLst>
              <p:ext uri="{D42A27DB-BD31-4B8C-83A1-F6EECF244321}">
                <p14:modId xmlns:p14="http://schemas.microsoft.com/office/powerpoint/2010/main" val="438967223"/>
              </p:ext>
            </p:extLst>
          </p:nvPr>
        </p:nvGraphicFramePr>
        <p:xfrm>
          <a:off x="396875" y="1182390"/>
          <a:ext cx="6236336" cy="5072588"/>
        </p:xfrm>
        <a:graphic>
          <a:graphicData uri="http://schemas.openxmlformats.org/drawingml/2006/table">
            <a:tbl>
              <a:tblPr/>
              <a:tblGrid>
                <a:gridCol w="1726104">
                  <a:extLst>
                    <a:ext uri="{9D8B030D-6E8A-4147-A177-3AD203B41FA5}">
                      <a16:colId xmlns="" xmlns:a16="http://schemas.microsoft.com/office/drawing/2014/main" val="2329513981"/>
                    </a:ext>
                  </a:extLst>
                </a:gridCol>
                <a:gridCol w="4510232">
                  <a:extLst>
                    <a:ext uri="{9D8B030D-6E8A-4147-A177-3AD203B41FA5}">
                      <a16:colId xmlns="" xmlns:a16="http://schemas.microsoft.com/office/drawing/2014/main" val="280875608"/>
                    </a:ext>
                  </a:extLst>
                </a:gridCol>
              </a:tblGrid>
              <a:tr h="605708">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5BDA7"/>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针对的方面</a:t>
                      </a:r>
                      <a:endParaRPr kumimoji="0" lang="zh-CN"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5BDA7"/>
                    </a:solidFill>
                  </a:tcPr>
                </a:tc>
                <a:extLst>
                  <a:ext uri="{0D108BD9-81ED-4DB2-BD59-A6C34878D82A}">
                    <a16:rowId xmlns="" xmlns:a16="http://schemas.microsoft.com/office/drawing/2014/main" val="1137505179"/>
                  </a:ext>
                </a:extLst>
              </a:tr>
              <a:tr h="626182">
                <a:tc rowSpan="7">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关于营造更好发展环境支持民营企业改革发展的意见</a:t>
                      </a:r>
                      <a:r>
                        <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BDA7"/>
                    </a:solidFill>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优化公平竞争的市场环境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869026899"/>
                  </a:ext>
                </a:extLst>
              </a:tr>
              <a:tr h="626182">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完善精准有效的政策环境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933636116"/>
                  </a:ext>
                </a:extLst>
              </a:tr>
              <a:tr h="626182">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健全平等保护的法治环境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773109998"/>
                  </a:ext>
                </a:extLst>
              </a:tr>
              <a:tr h="626182">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鼓励引导民营企业改革创新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951935699"/>
                  </a:ext>
                </a:extLst>
              </a:tr>
              <a:tr h="716612">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促进民营企业规范健康发展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445618957"/>
                  </a:ext>
                </a:extLst>
              </a:tr>
              <a:tr h="622770">
                <a:tc vMerge="1">
                  <a:txBody>
                    <a:bodyPr/>
                    <a:lstStyle/>
                    <a:p>
                      <a:endParaRPr lang="zh-CN" altLang="en-US"/>
                    </a:p>
                  </a:txBody>
                  <a:tcPr/>
                </a:tc>
                <a:tc>
                  <a:txBody>
                    <a:bodyPr/>
                    <a:lstStyle>
                      <a:lvl1pPr>
                        <a:lnSpc>
                          <a:spcPct val="90000"/>
                        </a:lnSpc>
                        <a:spcBef>
                          <a:spcPts val="1000"/>
                        </a:spcBef>
                        <a:buFont typeface="Arial" panose="020B0604020202020204" pitchFamily="34" charset="0"/>
                        <a:defRPr sz="24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等线" panose="02010600030101010101" pitchFamily="2" charset="-122"/>
                          <a:ea typeface="等线"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构建亲清政商关系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223524798"/>
                  </a:ext>
                </a:extLst>
              </a:tr>
              <a:tr h="62277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BE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组织保障 </a:t>
                      </a:r>
                      <a:endParaRPr kumimoji="0" lang="zh-CN" altLang="zh-CN" sz="16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4068672986"/>
                  </a:ext>
                </a:extLst>
              </a:tr>
            </a:tbl>
          </a:graphicData>
        </a:graphic>
      </p:graphicFrame>
      <p:sp>
        <p:nvSpPr>
          <p:cNvPr id="9" name="TextBox 72">
            <a:extLst>
              <a:ext uri="{FF2B5EF4-FFF2-40B4-BE49-F238E27FC236}">
                <a16:creationId xmlns="" xmlns:a16="http://schemas.microsoft.com/office/drawing/2014/main" id="{D2A81EEF-B59D-7041-B4EA-AD10A847E904}"/>
              </a:ext>
            </a:extLst>
          </p:cNvPr>
          <p:cNvSpPr txBox="1">
            <a:spLocks noChangeArrowheads="1"/>
          </p:cNvSpPr>
          <p:nvPr/>
        </p:nvSpPr>
        <p:spPr bwMode="auto">
          <a:xfrm>
            <a:off x="6800317" y="2208862"/>
            <a:ext cx="5193995" cy="263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spcBef>
                <a:spcPct val="0"/>
              </a:spcBef>
              <a:buNone/>
            </a:pPr>
            <a:r>
              <a:rPr lang="zh-CN" altLang="en-US" sz="1400" dirty="0">
                <a:latin typeface="微软雅黑" panose="020B0503020204020204" pitchFamily="34" charset="-122"/>
                <a:ea typeface="微软雅黑" panose="020B0503020204020204" pitchFamily="34" charset="-122"/>
              </a:rPr>
              <a:t>我国的民营经济在稳定就业，促进经济增长，改善民生等方面，发挥着重要的作用，党中央、国务院也高度重视民营经济发展工作，始终坚持营造市场化、法治化的营商环境，保障民营企业能够公开公平公正的参与市场竞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意见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出台，围绕市场环境、政策环境、法治环境、创新环境等环境的营造，打造更加适宜民营经济发展的生态环境，让民营企业真正有获得感，激发民营企业家的创新热情，充分发挥民营经济在完善社会主义市场经济体系中的重要作用。</a:t>
            </a:r>
          </a:p>
        </p:txBody>
      </p:sp>
      <p:sp>
        <p:nvSpPr>
          <p:cNvPr id="11" name="对角圆角矩形 10">
            <a:extLst>
              <a:ext uri="{FF2B5EF4-FFF2-40B4-BE49-F238E27FC236}">
                <a16:creationId xmlns="" xmlns:a16="http://schemas.microsoft.com/office/drawing/2014/main" id="{A25BFB6F-407E-3046-A17C-7D9E1176917D}"/>
              </a:ext>
            </a:extLst>
          </p:cNvPr>
          <p:cNvSpPr/>
          <p:nvPr/>
        </p:nvSpPr>
        <p:spPr>
          <a:xfrm>
            <a:off x="6734397" y="1750222"/>
            <a:ext cx="5325836" cy="3556850"/>
          </a:xfrm>
          <a:prstGeom prst="round2DiagRect">
            <a:avLst/>
          </a:prstGeom>
          <a:noFill/>
          <a:ln>
            <a:solidFill>
              <a:srgbClr val="1EB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22610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 name="矩形 2"/>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3"/>
          <p:cNvGrpSpPr/>
          <p:nvPr/>
        </p:nvGrpSpPr>
        <p:grpSpPr>
          <a:xfrm>
            <a:off x="3371088" y="2667001"/>
            <a:ext cx="5449824" cy="1146394"/>
            <a:chOff x="2914874" y="1752601"/>
            <a:chExt cx="5449637" cy="1147245"/>
          </a:xfrm>
        </p:grpSpPr>
        <p:sp>
          <p:nvSpPr>
            <p:cNvPr id="7174" name="文本框 4"/>
            <p:cNvSpPr txBox="1">
              <a:spLocks noChangeArrowheads="1"/>
            </p:cNvSpPr>
            <p:nvPr/>
          </p:nvSpPr>
          <p:spPr bwMode="auto">
            <a:xfrm>
              <a:off x="2914874" y="2253035"/>
              <a:ext cx="5449637" cy="646811"/>
            </a:xfrm>
            <a:prstGeom prst="rect">
              <a:avLst/>
            </a:prstGeom>
            <a:noFill/>
            <a:ln>
              <a:noFill/>
            </a:ln>
          </p:spPr>
          <p:txBody>
            <a:bodyPr wrap="square">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lvl="0" algn="ctr" eaLnBrk="1" fontAlgn="auto" hangingPunct="1">
                <a:spcBef>
                  <a:spcPts val="0"/>
                </a:spcBef>
                <a:spcAft>
                  <a:spcPts val="0"/>
                </a:spcAft>
                <a:defRPr/>
              </a:pPr>
              <a:r>
                <a:rPr lang="zh-CN" altLang="en-US" sz="3600" dirty="0">
                  <a:solidFill>
                    <a:srgbClr val="000000"/>
                  </a:solidFill>
                  <a:ea typeface="微软雅黑" panose="020B0503020204020204" pitchFamily="34" charset="-122"/>
                </a:rPr>
                <a:t>全国专精特新企业</a:t>
              </a:r>
              <a:r>
                <a:rPr lang="zh-CN" altLang="en-US" sz="3600" dirty="0" smtClean="0">
                  <a:solidFill>
                    <a:srgbClr val="000000"/>
                  </a:solidFill>
                  <a:ea typeface="微软雅黑" panose="020B0503020204020204" pitchFamily="34" charset="-122"/>
                </a:rPr>
                <a:t>情况</a:t>
              </a:r>
              <a:endParaRPr lang="zh-CN" altLang="en-US" sz="3600" dirty="0">
                <a:solidFill>
                  <a:srgbClr val="000000"/>
                </a:solidFill>
                <a:ea typeface="微软雅黑" panose="020B0503020204020204" pitchFamily="34" charset="-122"/>
              </a:endParaRPr>
            </a:p>
          </p:txBody>
        </p:sp>
        <p:sp>
          <p:nvSpPr>
            <p:cNvPr id="7" name="圆角矩形 6"/>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mn-lt"/>
                  <a:ea typeface="+mn-ea"/>
                  <a:cs typeface="+mn-cs"/>
                </a:rPr>
                <a:t>思维创造世界</a:t>
              </a:r>
            </a:p>
          </p:txBody>
        </p:sp>
      </p:grpSp>
    </p:spTree>
    <p:extLst>
      <p:ext uri="{BB962C8B-B14F-4D97-AF65-F5344CB8AC3E}">
        <p14:creationId xmlns:p14="http://schemas.microsoft.com/office/powerpoint/2010/main" val="131436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Rectangle 8">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42"/>
          <p:cNvSpPr txBox="1"/>
          <p:nvPr/>
        </p:nvSpPr>
        <p:spPr>
          <a:xfrm>
            <a:off x="6421721" y="1386332"/>
            <a:ext cx="4805996" cy="1297115"/>
          </a:xfrm>
          <a:prstGeom prst="rect">
            <a:avLst/>
          </a:prstGeom>
        </p:spPr>
        <p:txBody>
          <a:bodyPr vert="horz" lIns="91440" tIns="45720" rIns="91440" bIns="45720" rtlCol="0"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eaLnBrk="1" hangingPunct="1">
              <a:spcBef>
                <a:spcPct val="0"/>
              </a:spcBef>
              <a:spcAft>
                <a:spcPts val="600"/>
              </a:spcAft>
              <a:buClrTx/>
              <a:buSzTx/>
              <a:buNone/>
            </a:pPr>
            <a:endParaRPr kumimoji="1" lang="en-US" altLang="zh-CN" b="1" kern="1200" dirty="0">
              <a:solidFill>
                <a:srgbClr val="000000"/>
              </a:solidFill>
              <a:latin typeface="+mj-lt"/>
              <a:ea typeface="+mj-ea"/>
              <a:cs typeface="+mj-cs"/>
              <a:sym typeface="+mn-ea"/>
            </a:endParaRPr>
          </a:p>
        </p:txBody>
      </p:sp>
      <p:sp>
        <p:nvSpPr>
          <p:cNvPr id="13"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图片 1"/>
          <p:cNvPicPr>
            <a:picLocks noChangeAspect="1"/>
          </p:cNvPicPr>
          <p:nvPr/>
        </p:nvPicPr>
        <p:blipFill>
          <a:blip r:embed="rId4"/>
          <a:stretch>
            <a:fillRect/>
          </a:stretch>
        </p:blipFill>
        <p:spPr>
          <a:xfrm>
            <a:off x="396875" y="258763"/>
            <a:ext cx="1597025" cy="566737"/>
          </a:xfrm>
          <a:prstGeom prst="rect">
            <a:avLst/>
          </a:prstGeom>
          <a:noFill/>
          <a:ln w="9525">
            <a:noFill/>
          </a:ln>
        </p:spPr>
      </p:pic>
      <p:sp>
        <p:nvSpPr>
          <p:cNvPr id="5" name="文本框 4"/>
          <p:cNvSpPr txBox="1"/>
          <p:nvPr/>
        </p:nvSpPr>
        <p:spPr>
          <a:xfrm>
            <a:off x="240741" y="1711086"/>
            <a:ext cx="4547616" cy="3785652"/>
          </a:xfrm>
          <a:prstGeom prst="rect">
            <a:avLst/>
          </a:prstGeom>
          <a:noFill/>
        </p:spPr>
        <p:txBody>
          <a:bodyPr wrap="square" rtlCol="0">
            <a:spAutoFit/>
          </a:bodyPr>
          <a:lstStyle/>
          <a:p>
            <a:pPr marL="285750" indent="-285750">
              <a:lnSpc>
                <a:spcPct val="150000"/>
              </a:lnSpc>
              <a:buFont typeface="Wingdings" charset="2"/>
              <a:buChar char="Ø"/>
            </a:pPr>
            <a:r>
              <a:rPr lang="zh-CN" altLang="en-US" sz="1600" dirty="0">
                <a:solidFill>
                  <a:srgbClr val="0070C0"/>
                </a:solidFill>
                <a:latin typeface="微软雅黑" panose="020B0503020204020204" pitchFamily="34" charset="-122"/>
                <a:ea typeface="微软雅黑" panose="020B0503020204020204" pitchFamily="34" charset="-122"/>
              </a:rPr>
              <a:t>截至</a:t>
            </a:r>
            <a:r>
              <a:rPr lang="en-US" altLang="zh-CN" sz="1600" dirty="0">
                <a:solidFill>
                  <a:srgbClr val="0070C0"/>
                </a:solidFill>
                <a:latin typeface="微软雅黑" panose="020B0503020204020204" pitchFamily="34" charset="-122"/>
                <a:ea typeface="微软雅黑" panose="020B0503020204020204" pitchFamily="34" charset="-122"/>
              </a:rPr>
              <a:t>2021</a:t>
            </a:r>
            <a:r>
              <a:rPr lang="zh-CN" altLang="en-US" sz="1600" dirty="0">
                <a:solidFill>
                  <a:srgbClr val="0070C0"/>
                </a:solidFill>
                <a:latin typeface="微软雅黑" panose="020B0503020204020204" pitchFamily="34" charset="-122"/>
                <a:ea typeface="微软雅黑" panose="020B0503020204020204" pitchFamily="34" charset="-122"/>
              </a:rPr>
              <a:t>年</a:t>
            </a:r>
            <a:r>
              <a:rPr lang="en-US" altLang="zh-CN" sz="1600" dirty="0">
                <a:solidFill>
                  <a:srgbClr val="0070C0"/>
                </a:solidFill>
                <a:latin typeface="微软雅黑" panose="020B0503020204020204" pitchFamily="34" charset="-122"/>
                <a:ea typeface="微软雅黑" panose="020B0503020204020204" pitchFamily="34" charset="-122"/>
              </a:rPr>
              <a:t>3</a:t>
            </a:r>
            <a:r>
              <a:rPr lang="zh-CN" altLang="en-US" sz="1600" dirty="0">
                <a:solidFill>
                  <a:srgbClr val="0070C0"/>
                </a:solidFill>
                <a:latin typeface="微软雅黑" panose="020B0503020204020204" pitchFamily="34" charset="-122"/>
                <a:ea typeface="微软雅黑" panose="020B0503020204020204" pitchFamily="34" charset="-122"/>
              </a:rPr>
              <a:t>月，工业和信息化部共批示两批国家级专精特新“小巨人”</a:t>
            </a:r>
            <a:r>
              <a:rPr lang="zh-CN" altLang="en-US" sz="1600" dirty="0" smtClean="0">
                <a:solidFill>
                  <a:srgbClr val="0070C0"/>
                </a:solidFill>
                <a:latin typeface="微软雅黑" panose="020B0503020204020204" pitchFamily="34" charset="-122"/>
                <a:ea typeface="微软雅黑" panose="020B0503020204020204" pitchFamily="34" charset="-122"/>
              </a:rPr>
              <a:t>企业（</a:t>
            </a:r>
            <a:r>
              <a:rPr lang="en-US" altLang="zh-CN" sz="1600" dirty="0" smtClean="0">
                <a:solidFill>
                  <a:srgbClr val="0070C0"/>
                </a:solidFill>
                <a:latin typeface="微软雅黑" panose="020B0503020204020204" pitchFamily="34" charset="-122"/>
                <a:ea typeface="微软雅黑" panose="020B0503020204020204" pitchFamily="34" charset="-122"/>
              </a:rPr>
              <a:t>1992</a:t>
            </a:r>
            <a:r>
              <a:rPr lang="zh-CN" altLang="en-US" sz="1600" dirty="0" smtClean="0">
                <a:solidFill>
                  <a:srgbClr val="0070C0"/>
                </a:solidFill>
                <a:latin typeface="微软雅黑" panose="020B0503020204020204" pitchFamily="34" charset="-122"/>
                <a:ea typeface="微软雅黑" panose="020B0503020204020204" pitchFamily="34" charset="-122"/>
              </a:rPr>
              <a:t>家），</a:t>
            </a:r>
            <a:r>
              <a:rPr lang="zh-CN" altLang="en-US" sz="1600" dirty="0">
                <a:solidFill>
                  <a:srgbClr val="0070C0"/>
                </a:solidFill>
                <a:latin typeface="微软雅黑" panose="020B0503020204020204" pitchFamily="34" charset="-122"/>
                <a:ea typeface="微软雅黑" panose="020B0503020204020204" pitchFamily="34" charset="-122"/>
              </a:rPr>
              <a:t>其中，第一批共计</a:t>
            </a:r>
            <a:r>
              <a:rPr lang="en-US" altLang="zh-CN" sz="1600" dirty="0">
                <a:solidFill>
                  <a:srgbClr val="0070C0"/>
                </a:solidFill>
                <a:latin typeface="微软雅黑" panose="020B0503020204020204" pitchFamily="34" charset="-122"/>
                <a:ea typeface="微软雅黑" panose="020B0503020204020204" pitchFamily="34" charset="-122"/>
              </a:rPr>
              <a:t>248</a:t>
            </a:r>
            <a:r>
              <a:rPr lang="zh-CN" altLang="en-US" sz="1600" dirty="0">
                <a:solidFill>
                  <a:srgbClr val="0070C0"/>
                </a:solidFill>
                <a:latin typeface="微软雅黑" panose="020B0503020204020204" pitchFamily="34" charset="-122"/>
                <a:ea typeface="微软雅黑" panose="020B0503020204020204" pitchFamily="34" charset="-122"/>
              </a:rPr>
              <a:t>家企业获批，第二批</a:t>
            </a:r>
            <a:r>
              <a:rPr lang="en-US" altLang="zh-CN" sz="1600" dirty="0">
                <a:solidFill>
                  <a:srgbClr val="0070C0"/>
                </a:solidFill>
                <a:latin typeface="微软雅黑" panose="020B0503020204020204" pitchFamily="34" charset="-122"/>
                <a:ea typeface="微软雅黑" panose="020B0503020204020204" pitchFamily="34" charset="-122"/>
              </a:rPr>
              <a:t>1744</a:t>
            </a:r>
            <a:r>
              <a:rPr lang="zh-CN" altLang="en-US" sz="1600" dirty="0">
                <a:solidFill>
                  <a:srgbClr val="0070C0"/>
                </a:solidFill>
                <a:latin typeface="微软雅黑" panose="020B0503020204020204" pitchFamily="34" charset="-122"/>
                <a:ea typeface="微软雅黑" panose="020B0503020204020204" pitchFamily="34" charset="-122"/>
              </a:rPr>
              <a:t>家获批</a:t>
            </a:r>
            <a:r>
              <a:rPr lang="zh-CN" altLang="en-US" sz="1600" dirty="0" smtClean="0">
                <a:solidFill>
                  <a:srgbClr val="0070C0"/>
                </a:solidFill>
                <a:latin typeface="微软雅黑" panose="020B0503020204020204" pitchFamily="34" charset="-122"/>
                <a:ea typeface="微软雅黑" panose="020B0503020204020204" pitchFamily="34" charset="-122"/>
              </a:rPr>
              <a:t>。</a:t>
            </a:r>
            <a:endParaRPr lang="en-US" altLang="zh-CN" sz="1600" dirty="0" smtClean="0">
              <a:solidFill>
                <a:srgbClr val="0070C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0070C0"/>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charset="2"/>
              <a:buChar char="Ø"/>
            </a:pPr>
            <a:r>
              <a:rPr lang="zh-CN" altLang="en-US" sz="1600" dirty="0" smtClean="0">
                <a:solidFill>
                  <a:srgbClr val="0070C0"/>
                </a:solidFill>
                <a:latin typeface="微软雅黑" panose="020B0503020204020204" pitchFamily="34" charset="-122"/>
                <a:ea typeface="微软雅黑" panose="020B0503020204020204" pitchFamily="34" charset="-122"/>
              </a:rPr>
              <a:t>其中，第一批获批国家级专精特新“小巨人”湖北省企业共</a:t>
            </a:r>
            <a:r>
              <a:rPr lang="en-US" altLang="zh-CN" sz="1600" dirty="0" smtClean="0">
                <a:solidFill>
                  <a:srgbClr val="0070C0"/>
                </a:solidFill>
                <a:latin typeface="微软雅黑" panose="020B0503020204020204" pitchFamily="34" charset="-122"/>
                <a:ea typeface="微软雅黑" panose="020B0503020204020204" pitchFamily="34" charset="-122"/>
              </a:rPr>
              <a:t>9</a:t>
            </a:r>
            <a:r>
              <a:rPr lang="zh-CN" altLang="en-US" sz="1600" dirty="0" smtClean="0">
                <a:solidFill>
                  <a:srgbClr val="0070C0"/>
                </a:solidFill>
                <a:latin typeface="微软雅黑" panose="020B0503020204020204" pitchFamily="34" charset="-122"/>
                <a:ea typeface="微软雅黑" panose="020B0503020204020204" pitchFamily="34" charset="-122"/>
              </a:rPr>
              <a:t>家，占比为</a:t>
            </a:r>
            <a:r>
              <a:rPr lang="en-US" altLang="zh-CN" sz="1600" dirty="0" smtClean="0">
                <a:solidFill>
                  <a:srgbClr val="0070C0"/>
                </a:solidFill>
                <a:latin typeface="微软雅黑" panose="020B0503020204020204" pitchFamily="34" charset="-122"/>
                <a:ea typeface="微软雅黑" panose="020B0503020204020204" pitchFamily="34" charset="-122"/>
              </a:rPr>
              <a:t>3.6%</a:t>
            </a:r>
            <a:r>
              <a:rPr lang="zh-CN" altLang="en-US" sz="1600" dirty="0" smtClean="0">
                <a:solidFill>
                  <a:srgbClr val="0070C0"/>
                </a:solidFill>
                <a:latin typeface="微软雅黑" panose="020B0503020204020204" pitchFamily="34" charset="-122"/>
                <a:ea typeface="微软雅黑" panose="020B0503020204020204" pitchFamily="34" charset="-122"/>
              </a:rPr>
              <a:t>。第二批</a:t>
            </a:r>
            <a:r>
              <a:rPr lang="zh-CN" altLang="en-US" sz="1600" dirty="0">
                <a:solidFill>
                  <a:srgbClr val="0070C0"/>
                </a:solidFill>
                <a:latin typeface="微软雅黑" panose="020B0503020204020204" pitchFamily="34" charset="-122"/>
                <a:ea typeface="微软雅黑" panose="020B0503020204020204" pitchFamily="34" charset="-122"/>
              </a:rPr>
              <a:t>获批国家级专精特新“小巨人”湖北省企业</a:t>
            </a:r>
            <a:r>
              <a:rPr lang="zh-CN" altLang="en-US" sz="1600" dirty="0" smtClean="0">
                <a:solidFill>
                  <a:srgbClr val="0070C0"/>
                </a:solidFill>
                <a:latin typeface="微软雅黑" panose="020B0503020204020204" pitchFamily="34" charset="-122"/>
                <a:ea typeface="微软雅黑" panose="020B0503020204020204" pitchFamily="34" charset="-122"/>
              </a:rPr>
              <a:t>共</a:t>
            </a:r>
            <a:r>
              <a:rPr lang="en-US" altLang="zh-CN" sz="1600" dirty="0" smtClean="0">
                <a:solidFill>
                  <a:srgbClr val="0070C0"/>
                </a:solidFill>
                <a:latin typeface="微软雅黑" panose="020B0503020204020204" pitchFamily="34" charset="-122"/>
                <a:ea typeface="微软雅黑" panose="020B0503020204020204" pitchFamily="34" charset="-122"/>
              </a:rPr>
              <a:t>48</a:t>
            </a:r>
            <a:r>
              <a:rPr lang="zh-CN" altLang="en-US" sz="1600" dirty="0" smtClean="0">
                <a:solidFill>
                  <a:srgbClr val="0070C0"/>
                </a:solidFill>
                <a:latin typeface="微软雅黑" panose="020B0503020204020204" pitchFamily="34" charset="-122"/>
                <a:ea typeface="微软雅黑" panose="020B0503020204020204" pitchFamily="34" charset="-122"/>
              </a:rPr>
              <a:t>家，占比为</a:t>
            </a:r>
            <a:r>
              <a:rPr lang="en-US" altLang="zh-CN" sz="1600" dirty="0" smtClean="0">
                <a:solidFill>
                  <a:srgbClr val="0070C0"/>
                </a:solidFill>
                <a:latin typeface="微软雅黑" panose="020B0503020204020204" pitchFamily="34" charset="-122"/>
                <a:ea typeface="微软雅黑" panose="020B0503020204020204" pitchFamily="34" charset="-122"/>
              </a:rPr>
              <a:t>2.7%</a:t>
            </a:r>
            <a:r>
              <a:rPr lang="zh-CN" altLang="en-US" sz="1600" dirty="0" smtClean="0">
                <a:solidFill>
                  <a:srgbClr val="0070C0"/>
                </a:solidFill>
                <a:latin typeface="微软雅黑" panose="020B0503020204020204" pitchFamily="34" charset="-122"/>
                <a:ea typeface="微软雅黑" panose="020B0503020204020204" pitchFamily="34" charset="-122"/>
              </a:rPr>
              <a:t>。</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10" name="图片 2"/>
          <p:cNvPicPr>
            <a:picLocks noChangeAspect="1"/>
          </p:cNvPicPr>
          <p:nvPr/>
        </p:nvPicPr>
        <p:blipFill>
          <a:blip r:embed="rId5"/>
          <a:stretch>
            <a:fillRect/>
          </a:stretch>
        </p:blipFill>
        <p:spPr>
          <a:xfrm>
            <a:off x="2012950" y="720725"/>
            <a:ext cx="9791700" cy="104775"/>
          </a:xfrm>
          <a:prstGeom prst="rect">
            <a:avLst/>
          </a:prstGeom>
          <a:noFill/>
          <a:ln w="9525">
            <a:noFill/>
          </a:ln>
        </p:spPr>
      </p:pic>
      <p:graphicFrame>
        <p:nvGraphicFramePr>
          <p:cNvPr id="6" name="图表 5"/>
          <p:cNvGraphicFramePr/>
          <p:nvPr>
            <p:extLst>
              <p:ext uri="{D42A27DB-BD31-4B8C-83A1-F6EECF244321}">
                <p14:modId xmlns:p14="http://schemas.microsoft.com/office/powerpoint/2010/main" val="2026528949"/>
              </p:ext>
            </p:extLst>
          </p:nvPr>
        </p:nvGraphicFramePr>
        <p:xfrm>
          <a:off x="6421721" y="996289"/>
          <a:ext cx="5746670" cy="27705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图表 6"/>
          <p:cNvGraphicFramePr/>
          <p:nvPr>
            <p:extLst>
              <p:ext uri="{D42A27DB-BD31-4B8C-83A1-F6EECF244321}">
                <p14:modId xmlns:p14="http://schemas.microsoft.com/office/powerpoint/2010/main" val="1201635956"/>
              </p:ext>
            </p:extLst>
          </p:nvPr>
        </p:nvGraphicFramePr>
        <p:xfrm>
          <a:off x="6645628" y="3841749"/>
          <a:ext cx="5297585" cy="2693413"/>
        </p:xfrm>
        <a:graphic>
          <a:graphicData uri="http://schemas.openxmlformats.org/drawingml/2006/chart">
            <c:chart xmlns:c="http://schemas.openxmlformats.org/drawingml/2006/chart" xmlns:r="http://schemas.openxmlformats.org/officeDocument/2006/relationships" r:id="rId7"/>
          </a:graphicData>
        </a:graphic>
      </p:graphicFrame>
      <p:sp>
        <p:nvSpPr>
          <p:cNvPr id="8" name="文本框 7"/>
          <p:cNvSpPr txBox="1"/>
          <p:nvPr/>
        </p:nvSpPr>
        <p:spPr>
          <a:xfrm>
            <a:off x="7500165" y="825500"/>
            <a:ext cx="358851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国家级专精特新“小巨人”数量</a:t>
            </a:r>
          </a:p>
        </p:txBody>
      </p:sp>
      <p:sp>
        <p:nvSpPr>
          <p:cNvPr id="12" name="矩形 11"/>
          <p:cNvSpPr/>
          <p:nvPr/>
        </p:nvSpPr>
        <p:spPr>
          <a:xfrm>
            <a:off x="7315257" y="3687861"/>
            <a:ext cx="3595856"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湖北省国家级</a:t>
            </a:r>
            <a:r>
              <a:rPr lang="zh-CN" altLang="en-US" sz="1400" dirty="0">
                <a:latin typeface="微软雅黑" panose="020B0503020204020204" pitchFamily="34" charset="-122"/>
                <a:ea typeface="微软雅黑" panose="020B0503020204020204" pitchFamily="34" charset="-122"/>
              </a:rPr>
              <a:t>专精特新“小巨人</a:t>
            </a:r>
            <a:r>
              <a:rPr lang="zh-CN" altLang="en-US" sz="1400" dirty="0" smtClean="0">
                <a:latin typeface="微软雅黑" panose="020B0503020204020204" pitchFamily="34" charset="-122"/>
                <a:ea typeface="微软雅黑" panose="020B0503020204020204" pitchFamily="34" charset="-122"/>
              </a:rPr>
              <a:t>”企业数量</a:t>
            </a:r>
            <a:endParaRPr lang="zh-CN" altLang="en-US" sz="1400" dirty="0"/>
          </a:p>
        </p:txBody>
      </p:sp>
    </p:spTree>
    <p:extLst>
      <p:ext uri="{BB962C8B-B14F-4D97-AF65-F5344CB8AC3E}">
        <p14:creationId xmlns:p14="http://schemas.microsoft.com/office/powerpoint/2010/main" val="217671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0"/>
            <a:ext cx="12192000" cy="6858000"/>
          </a:xfrm>
          <a:prstGeom prst="rect">
            <a:avLst/>
          </a:prstGeom>
          <a:noFill/>
          <a:ln w="9525">
            <a:noFill/>
          </a:ln>
        </p:spPr>
      </p:pic>
      <p:graphicFrame>
        <p:nvGraphicFramePr>
          <p:cNvPr id="2" name="图表 1"/>
          <p:cNvGraphicFramePr/>
          <p:nvPr>
            <p:extLst/>
          </p:nvPr>
        </p:nvGraphicFramePr>
        <p:xfrm>
          <a:off x="1993900" y="1073234"/>
          <a:ext cx="8393684" cy="5595790"/>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图片 2"/>
          <p:cNvPicPr>
            <a:picLocks noChangeAspect="1"/>
          </p:cNvPicPr>
          <p:nvPr/>
        </p:nvPicPr>
        <p:blipFill>
          <a:blip r:embed="rId4"/>
          <a:stretch>
            <a:fillRect/>
          </a:stretch>
        </p:blipFill>
        <p:spPr>
          <a:xfrm>
            <a:off x="396875" y="258763"/>
            <a:ext cx="1597025" cy="566737"/>
          </a:xfrm>
          <a:prstGeom prst="rect">
            <a:avLst/>
          </a:prstGeom>
          <a:noFill/>
          <a:ln w="9525">
            <a:noFill/>
          </a:ln>
        </p:spPr>
      </p:pic>
      <p:pic>
        <p:nvPicPr>
          <p:cNvPr id="4" name="图片 3"/>
          <p:cNvPicPr>
            <a:picLocks noChangeAspect="1"/>
          </p:cNvPicPr>
          <p:nvPr/>
        </p:nvPicPr>
        <p:blipFill>
          <a:blip r:embed="rId5"/>
          <a:stretch>
            <a:fillRect/>
          </a:stretch>
        </p:blipFill>
        <p:spPr>
          <a:xfrm>
            <a:off x="1993900" y="719666"/>
            <a:ext cx="9791700" cy="104775"/>
          </a:xfrm>
          <a:prstGeom prst="rect">
            <a:avLst/>
          </a:prstGeom>
          <a:noFill/>
          <a:ln w="9525">
            <a:noFill/>
          </a:ln>
        </p:spPr>
      </p:pic>
      <p:sp>
        <p:nvSpPr>
          <p:cNvPr id="5" name="椭圆 4"/>
          <p:cNvSpPr/>
          <p:nvPr/>
        </p:nvSpPr>
        <p:spPr>
          <a:xfrm>
            <a:off x="2365248" y="3974592"/>
            <a:ext cx="3608832" cy="2072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4137432" y="824441"/>
            <a:ext cx="4106619"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第一批国家级</a:t>
            </a:r>
            <a:r>
              <a:rPr lang="zh-CN" altLang="en-US" sz="1400" dirty="0">
                <a:latin typeface="微软雅黑" panose="020B0503020204020204" pitchFamily="34" charset="-122"/>
                <a:ea typeface="微软雅黑" panose="020B0503020204020204" pitchFamily="34" charset="-122"/>
              </a:rPr>
              <a:t>专精特新“小</a:t>
            </a:r>
            <a:r>
              <a:rPr lang="zh-CN" altLang="en-US" sz="1400">
                <a:latin typeface="微软雅黑" panose="020B0503020204020204" pitchFamily="34" charset="-122"/>
                <a:ea typeface="微软雅黑" panose="020B0503020204020204" pitchFamily="34" charset="-122"/>
              </a:rPr>
              <a:t>巨人</a:t>
            </a:r>
            <a:r>
              <a:rPr lang="zh-CN" altLang="en-US" sz="1400" smtClean="0">
                <a:latin typeface="微软雅黑" panose="020B0503020204020204" pitchFamily="34" charset="-122"/>
                <a:ea typeface="微软雅黑" panose="020B0503020204020204" pitchFamily="34" charset="-122"/>
              </a:rPr>
              <a:t>”各省份分布</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1794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文本框 1"/>
          <p:cNvSpPr txBox="1"/>
          <p:nvPr/>
        </p:nvSpPr>
        <p:spPr>
          <a:xfrm>
            <a:off x="4137432" y="824441"/>
            <a:ext cx="4106619"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第二批国家级</a:t>
            </a:r>
            <a:r>
              <a:rPr lang="zh-CN" altLang="en-US" sz="1400" dirty="0">
                <a:latin typeface="微软雅黑" panose="020B0503020204020204" pitchFamily="34" charset="-122"/>
                <a:ea typeface="微软雅黑" panose="020B0503020204020204" pitchFamily="34" charset="-122"/>
              </a:rPr>
              <a:t>专精特新“小巨人</a:t>
            </a:r>
            <a:r>
              <a:rPr lang="zh-CN" altLang="en-US" sz="1400" dirty="0" smtClean="0">
                <a:latin typeface="微软雅黑" panose="020B0503020204020204" pitchFamily="34" charset="-122"/>
                <a:ea typeface="微软雅黑" panose="020B0503020204020204" pitchFamily="34" charset="-122"/>
              </a:rPr>
              <a:t>”各省份分布</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4" name="图片 3"/>
          <p:cNvPicPr>
            <a:picLocks noChangeAspect="1"/>
          </p:cNvPicPr>
          <p:nvPr/>
        </p:nvPicPr>
        <p:blipFill>
          <a:blip r:embed="rId4"/>
          <a:stretch>
            <a:fillRect/>
          </a:stretch>
        </p:blipFill>
        <p:spPr>
          <a:xfrm>
            <a:off x="1993900" y="719666"/>
            <a:ext cx="9791700" cy="104775"/>
          </a:xfrm>
          <a:prstGeom prst="rect">
            <a:avLst/>
          </a:prstGeom>
          <a:noFill/>
          <a:ln w="9525">
            <a:noFill/>
          </a:ln>
        </p:spPr>
      </p:pic>
      <p:graphicFrame>
        <p:nvGraphicFramePr>
          <p:cNvPr id="8" name="图表 7"/>
          <p:cNvGraphicFramePr/>
          <p:nvPr>
            <p:extLst/>
          </p:nvPr>
        </p:nvGraphicFramePr>
        <p:xfrm>
          <a:off x="1873504" y="1152713"/>
          <a:ext cx="8843264" cy="5803054"/>
        </p:xfrm>
        <a:graphic>
          <a:graphicData uri="http://schemas.openxmlformats.org/drawingml/2006/chart">
            <c:chart xmlns:c="http://schemas.openxmlformats.org/drawingml/2006/chart" xmlns:r="http://schemas.openxmlformats.org/officeDocument/2006/relationships" r:id="rId5"/>
          </a:graphicData>
        </a:graphic>
      </p:graphicFrame>
      <p:sp>
        <p:nvSpPr>
          <p:cNvPr id="9" name="椭圆 8"/>
          <p:cNvSpPr/>
          <p:nvPr/>
        </p:nvSpPr>
        <p:spPr>
          <a:xfrm>
            <a:off x="2292096" y="3709956"/>
            <a:ext cx="3035808" cy="2625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1124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0" y="0"/>
            <a:ext cx="12192000" cy="6858000"/>
          </a:xfrm>
          <a:prstGeom prst="rect">
            <a:avLst/>
          </a:prstGeom>
          <a:noFill/>
          <a:ln w="9525">
            <a:noFill/>
          </a:ln>
        </p:spPr>
      </p:pic>
      <p:graphicFrame>
        <p:nvGraphicFramePr>
          <p:cNvPr id="12" name="表格 11"/>
          <p:cNvGraphicFramePr>
            <a:graphicFrameLocks noGrp="1"/>
          </p:cNvGraphicFramePr>
          <p:nvPr>
            <p:extLst>
              <p:ext uri="{D42A27DB-BD31-4B8C-83A1-F6EECF244321}">
                <p14:modId xmlns:p14="http://schemas.microsoft.com/office/powerpoint/2010/main" val="1775867204"/>
              </p:ext>
            </p:extLst>
          </p:nvPr>
        </p:nvGraphicFramePr>
        <p:xfrm>
          <a:off x="5531612" y="5331045"/>
          <a:ext cx="3220720" cy="1257729"/>
        </p:xfrm>
        <a:graphic>
          <a:graphicData uri="http://schemas.openxmlformats.org/drawingml/2006/table">
            <a:tbl>
              <a:tblPr>
                <a:tableStyleId>{5C22544A-7EE6-4342-B048-85BDC9FD1C3A}</a:tableStyleId>
              </a:tblPr>
              <a:tblGrid>
                <a:gridCol w="3220720"/>
              </a:tblGrid>
              <a:tr h="192412">
                <a:tc>
                  <a:txBody>
                    <a:bodyPr/>
                    <a:lstStyle/>
                    <a:p>
                      <a:pPr marL="25400" eaLnBrk="0" hangingPunct="0">
                        <a:lnSpc>
                          <a:spcPct val="150000"/>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湖北三峰透平装备股份有限公司</a:t>
                      </a:r>
                    </a:p>
                  </a:txBody>
                  <a:tcPr marL="0" marR="0" marT="0" marB="0"/>
                </a:tc>
              </a:tr>
              <a:tr h="19241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湖北江南专用特种汽车有限公司</a:t>
                      </a:r>
                    </a:p>
                  </a:txBody>
                  <a:tcPr marL="0" marR="0" marT="0" marB="0"/>
                </a:tc>
              </a:tr>
              <a:tr h="192412">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湖北绿色家园材料技术股份有限公司</a:t>
                      </a:r>
                    </a:p>
                  </a:txBody>
                  <a:tcPr marL="0" marR="0" marT="0" marB="0"/>
                </a:tc>
              </a:tr>
              <a:tr h="213761">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湖北仙粼化工有限公司</a:t>
                      </a:r>
                    </a:p>
                  </a:txBody>
                  <a:tcPr marL="0" marR="0" marT="0" marB="0"/>
                </a:tc>
              </a:tr>
              <a:tr h="19241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潜江菲利华石英玻璃材料有限公司</a:t>
                      </a:r>
                    </a:p>
                  </a:txBody>
                  <a:tcPr marL="0" marR="0" marT="0" marB="0"/>
                </a:tc>
              </a:tr>
              <a:tr h="192412">
                <a:tc>
                  <a:txBody>
                    <a:bodyPr/>
                    <a:lstStyle/>
                    <a:p>
                      <a:pPr marL="25400" eaLnBrk="0" hangingPunct="0">
                        <a:lnSpc>
                          <a:spcPts val="1095"/>
                        </a:lnSpc>
                        <a:spcBef>
                          <a:spcPts val="60"/>
                        </a:spcBef>
                        <a:spcAft>
                          <a:spcPts val="0"/>
                        </a:spcAft>
                      </a:pPr>
                      <a:r>
                        <a:rPr lang="zh-CN" altLang="en-US" sz="1200" b="0" i="0" u="none" kern="1200" baseline="0" dirty="0" smtClean="0">
                          <a:solidFill>
                            <a:srgbClr val="0070C0"/>
                          </a:solidFill>
                          <a:latin typeface="微软雅黑" panose="020B0503020204020204" pitchFamily="34" charset="-122"/>
                          <a:ea typeface="微软雅黑" panose="020B0503020204020204" pitchFamily="34" charset="-122"/>
                          <a:cs typeface="+mn-cs"/>
                        </a:rPr>
                        <a:t>武汉德骼拜尔外科植入物有限公司 </a:t>
                      </a:r>
                    </a:p>
                  </a:txBody>
                  <a:tcPr marL="0" marR="0" marT="0" marB="0"/>
                </a:tc>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934930706"/>
              </p:ext>
            </p:extLst>
          </p:nvPr>
        </p:nvGraphicFramePr>
        <p:xfrm>
          <a:off x="401954" y="1934369"/>
          <a:ext cx="4925950" cy="2628900"/>
        </p:xfrm>
        <a:graphic>
          <a:graphicData uri="http://schemas.openxmlformats.org/drawingml/2006/table">
            <a:tbl>
              <a:tblPr>
                <a:tableStyleId>{5C22544A-7EE6-4342-B048-85BDC9FD1C3A}</a:tableStyleId>
              </a:tblPr>
              <a:tblGrid>
                <a:gridCol w="975742"/>
                <a:gridCol w="3950208"/>
              </a:tblGrid>
              <a:tr h="180975">
                <a:tc>
                  <a:txBody>
                    <a:bodyPr/>
                    <a:lstStyle/>
                    <a:p>
                      <a:pPr indent="62230" algn="ctr" fontAlgn="ctr">
                        <a:spcAft>
                          <a:spcPts val="0"/>
                        </a:spcAft>
                      </a:pPr>
                      <a:r>
                        <a:rPr lang="zh-CN" altLang="en-US" sz="1600" b="0" i="0" u="none" kern="1200" baseline="0" dirty="0" smtClean="0">
                          <a:solidFill>
                            <a:srgbClr val="0070C0"/>
                          </a:solidFill>
                          <a:latin typeface="微软雅黑" panose="020B0503020204020204" pitchFamily="34" charset="-122"/>
                          <a:ea typeface="微软雅黑" panose="020B0503020204020204" pitchFamily="34" charset="-122"/>
                          <a:cs typeface="+mn-cs"/>
                        </a:rPr>
                        <a:t>序号</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altLang="en-US" sz="1600" b="0" i="0" u="none" kern="1200" baseline="0" dirty="0" smtClean="0">
                          <a:solidFill>
                            <a:srgbClr val="0070C0"/>
                          </a:solidFill>
                          <a:latin typeface="微软雅黑" panose="020B0503020204020204" pitchFamily="34" charset="-122"/>
                          <a:ea typeface="微软雅黑" panose="020B0503020204020204" pitchFamily="34" charset="-122"/>
                          <a:cs typeface="+mn-cs"/>
                        </a:rPr>
                        <a:t>公司名称</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1</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dirty="0">
                          <a:solidFill>
                            <a:srgbClr val="0070C0"/>
                          </a:solidFill>
                          <a:latin typeface="微软雅黑" panose="020B0503020204020204" pitchFamily="34" charset="-122"/>
                          <a:ea typeface="微软雅黑" panose="020B0503020204020204" pitchFamily="34" charset="-122"/>
                          <a:cs typeface="+mn-cs"/>
                        </a:rPr>
                        <a:t>武大吉奥信息技术有限公司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2</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a:solidFill>
                            <a:srgbClr val="0070C0"/>
                          </a:solidFill>
                          <a:latin typeface="微软雅黑" panose="020B0503020204020204" pitchFamily="34" charset="-122"/>
                          <a:ea typeface="微软雅黑" panose="020B0503020204020204" pitchFamily="34" charset="-122"/>
                          <a:cs typeface="+mn-cs"/>
                        </a:rPr>
                        <a:t>武汉同济现代医药科技股份有限公司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3</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dirty="0">
                          <a:solidFill>
                            <a:srgbClr val="0070C0"/>
                          </a:solidFill>
                          <a:latin typeface="微软雅黑" panose="020B0503020204020204" pitchFamily="34" charset="-122"/>
                          <a:ea typeface="微软雅黑" panose="020B0503020204020204" pitchFamily="34" charset="-122"/>
                          <a:cs typeface="+mn-cs"/>
                        </a:rPr>
                        <a:t>宜昌南玻光电玻璃有限公司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4</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dirty="0">
                          <a:solidFill>
                            <a:srgbClr val="0070C0"/>
                          </a:solidFill>
                          <a:latin typeface="微软雅黑" panose="020B0503020204020204" pitchFamily="34" charset="-122"/>
                          <a:ea typeface="微软雅黑" panose="020B0503020204020204" pitchFamily="34" charset="-122"/>
                          <a:cs typeface="+mn-cs"/>
                        </a:rPr>
                        <a:t>湖北泰晶电子科技股份有限公司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5</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a:solidFill>
                            <a:srgbClr val="0070C0"/>
                          </a:solidFill>
                          <a:latin typeface="微软雅黑" panose="020B0503020204020204" pitchFamily="34" charset="-122"/>
                          <a:ea typeface="微软雅黑" panose="020B0503020204020204" pitchFamily="34" charset="-122"/>
                          <a:cs typeface="+mn-cs"/>
                        </a:rPr>
                        <a:t>湖北天瑞电子股份有限公司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6</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a:solidFill>
                            <a:srgbClr val="0070C0"/>
                          </a:solidFill>
                          <a:latin typeface="微软雅黑" panose="020B0503020204020204" pitchFamily="34" charset="-122"/>
                          <a:ea typeface="微软雅黑" panose="020B0503020204020204" pitchFamily="34" charset="-122"/>
                          <a:cs typeface="+mn-cs"/>
                        </a:rPr>
                        <a:t>武汉华工图像技术开发有限公司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7</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dirty="0">
                          <a:solidFill>
                            <a:srgbClr val="0070C0"/>
                          </a:solidFill>
                          <a:latin typeface="微软雅黑" panose="020B0503020204020204" pitchFamily="34" charset="-122"/>
                          <a:ea typeface="微软雅黑" panose="020B0503020204020204" pitchFamily="34" charset="-122"/>
                          <a:cs typeface="+mn-cs"/>
                        </a:rPr>
                        <a:t>襄阳光瑞汽车零部件有限公司</a:t>
                      </a:r>
                    </a:p>
                  </a:txBody>
                  <a:tcPr marL="9525" marR="9525" marT="9525" marB="9525" anchor="ctr"/>
                </a:tc>
              </a:tr>
              <a:tr h="0">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8</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a:solidFill>
                            <a:srgbClr val="0070C0"/>
                          </a:solidFill>
                          <a:latin typeface="微软雅黑" panose="020B0503020204020204" pitchFamily="34" charset="-122"/>
                          <a:ea typeface="微软雅黑" panose="020B0503020204020204" pitchFamily="34" charset="-122"/>
                          <a:cs typeface="+mn-cs"/>
                        </a:rPr>
                        <a:t>湖北飞龙摩擦密封材料股份有限公司</a:t>
                      </a:r>
                    </a:p>
                  </a:txBody>
                  <a:tcPr marL="9525" marR="9525" marT="9525" marB="9525" anchor="ctr"/>
                </a:tc>
              </a:tr>
              <a:tr h="180975">
                <a:tc>
                  <a:txBody>
                    <a:bodyPr/>
                    <a:lstStyle/>
                    <a:p>
                      <a:pPr indent="62230" algn="ctr" fontAlgn="ctr">
                        <a:spcAft>
                          <a:spcPts val="0"/>
                        </a:spcAft>
                      </a:pPr>
                      <a:r>
                        <a:rPr lang="en-US" altLang="zh-CN" sz="1600" b="0" i="0" u="none" kern="1200" baseline="0" dirty="0" smtClean="0">
                          <a:solidFill>
                            <a:srgbClr val="0070C0"/>
                          </a:solidFill>
                          <a:latin typeface="微软雅黑" panose="020B0503020204020204" pitchFamily="34" charset="-122"/>
                          <a:ea typeface="微软雅黑" panose="020B0503020204020204" pitchFamily="34" charset="-122"/>
                          <a:cs typeface="+mn-cs"/>
                        </a:rPr>
                        <a:t>9</a:t>
                      </a:r>
                      <a:endParaRPr lang="zh-CN" sz="1600" b="0" i="0" u="none" kern="1200" baseline="0" dirty="0">
                        <a:solidFill>
                          <a:srgbClr val="0070C0"/>
                        </a:solidFill>
                        <a:latin typeface="微软雅黑" panose="020B0503020204020204" pitchFamily="34" charset="-122"/>
                        <a:ea typeface="微软雅黑" panose="020B0503020204020204" pitchFamily="34" charset="-122"/>
                        <a:cs typeface="+mn-cs"/>
                      </a:endParaRPr>
                    </a:p>
                  </a:txBody>
                  <a:tcPr marL="9525" marR="9525" marT="9525" marB="9525" anchor="ctr"/>
                </a:tc>
                <a:tc>
                  <a:txBody>
                    <a:bodyPr/>
                    <a:lstStyle/>
                    <a:p>
                      <a:pPr indent="62230" algn="ctr" fontAlgn="ctr">
                        <a:spcAft>
                          <a:spcPts val="0"/>
                        </a:spcAft>
                      </a:pPr>
                      <a:r>
                        <a:rPr lang="zh-CN" sz="1600" b="0" i="0" u="none" kern="1200" baseline="0" dirty="0">
                          <a:solidFill>
                            <a:srgbClr val="0070C0"/>
                          </a:solidFill>
                          <a:latin typeface="微软雅黑" panose="020B0503020204020204" pitchFamily="34" charset="-122"/>
                          <a:ea typeface="微软雅黑" panose="020B0503020204020204" pitchFamily="34" charset="-122"/>
                          <a:cs typeface="+mn-cs"/>
                        </a:rPr>
                        <a:t>黑旋风锯业股份有限公司</a:t>
                      </a:r>
                    </a:p>
                  </a:txBody>
                  <a:tcPr marL="9525" marR="9525" marT="9525" marB="9525" anchor="ctr"/>
                </a:tc>
              </a:tr>
            </a:tbl>
          </a:graphicData>
        </a:graphic>
      </p:graphicFrame>
      <p:sp>
        <p:nvSpPr>
          <p:cNvPr id="3" name="文本框 2"/>
          <p:cNvSpPr txBox="1"/>
          <p:nvPr/>
        </p:nvSpPr>
        <p:spPr>
          <a:xfrm>
            <a:off x="401954" y="1353312"/>
            <a:ext cx="4925950" cy="369332"/>
          </a:xfrm>
          <a:prstGeom prst="rect">
            <a:avLst/>
          </a:prstGeom>
          <a:noFill/>
        </p:spPr>
        <p:txBody>
          <a:bodyPr wrap="square" rtlCol="0">
            <a:spAutoFit/>
          </a:bodyPr>
          <a:lstStyle/>
          <a:p>
            <a:r>
              <a:rPr kumimoji="1" lang="zh-CN" altLang="en-US" dirty="0" smtClean="0"/>
              <a:t>湖北省第一批国家级“专精</a:t>
            </a:r>
            <a:r>
              <a:rPr kumimoji="1" lang="zh-CN" altLang="en-US" smtClean="0"/>
              <a:t>特新”小巨人企业</a:t>
            </a:r>
            <a:endParaRPr kumimoji="1" lang="zh-CN" altLang="en-US"/>
          </a:p>
        </p:txBody>
      </p:sp>
      <p:pic>
        <p:nvPicPr>
          <p:cNvPr id="8" name="图片 7"/>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9" name="图片 8"/>
          <p:cNvPicPr>
            <a:picLocks noChangeAspect="1"/>
          </p:cNvPicPr>
          <p:nvPr/>
        </p:nvPicPr>
        <p:blipFill>
          <a:blip r:embed="rId4"/>
          <a:stretch>
            <a:fillRect/>
          </a:stretch>
        </p:blipFill>
        <p:spPr>
          <a:xfrm>
            <a:off x="2012950" y="720725"/>
            <a:ext cx="9791700" cy="104775"/>
          </a:xfrm>
          <a:prstGeom prst="rect">
            <a:avLst/>
          </a:prstGeom>
          <a:noFill/>
          <a:ln w="9525">
            <a:noFill/>
          </a:ln>
        </p:spPr>
      </p:pic>
      <p:graphicFrame>
        <p:nvGraphicFramePr>
          <p:cNvPr id="10" name="表格 9"/>
          <p:cNvGraphicFramePr>
            <a:graphicFrameLocks noGrp="1"/>
          </p:cNvGraphicFramePr>
          <p:nvPr>
            <p:extLst>
              <p:ext uri="{D42A27DB-BD31-4B8C-83A1-F6EECF244321}">
                <p14:modId xmlns:p14="http://schemas.microsoft.com/office/powerpoint/2010/main" val="1739635508"/>
              </p:ext>
            </p:extLst>
          </p:nvPr>
        </p:nvGraphicFramePr>
        <p:xfrm>
          <a:off x="5531612" y="1722644"/>
          <a:ext cx="3673348" cy="3762049"/>
        </p:xfrm>
        <a:graphic>
          <a:graphicData uri="http://schemas.openxmlformats.org/drawingml/2006/table">
            <a:tbl>
              <a:tblPr>
                <a:tableStyleId>{5C22544A-7EE6-4342-B048-85BDC9FD1C3A}</a:tableStyleId>
              </a:tblPr>
              <a:tblGrid>
                <a:gridCol w="3673348"/>
              </a:tblGrid>
              <a:tr h="158985">
                <a:tc>
                  <a:txBody>
                    <a:bodyPr/>
                    <a:lstStyle/>
                    <a:p>
                      <a:pPr marL="25400" eaLnBrk="0" hangingPunct="0">
                        <a:lnSpc>
                          <a:spcPct val="1500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武汉科诺生物科技股份有限公司</a:t>
                      </a:r>
                    </a:p>
                  </a:txBody>
                  <a:tcPr marL="0" marR="0" marT="0" marB="0"/>
                </a:tc>
              </a:tr>
              <a:tr h="179672">
                <a:tc>
                  <a:txBody>
                    <a:bodyPr/>
                    <a:lstStyle/>
                    <a:p>
                      <a:pPr marL="25400" eaLnBrk="0" hangingPunct="0">
                        <a:lnSpc>
                          <a:spcPct val="150000"/>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武汉孚安特科技有限公司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武汉依迅电子信息技术有限公司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锐光信通科技有限公司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武汉远大弘元股份有限公司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武汉菱电汽车电控系统股份有限公司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武汉睿芯特种光纤有限责任公司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湖北九州通达科技开发有限公司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武汉健民大鹏药业有限公司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武汉绿色网络信息服务有限责任公司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湖北迪峰换热器股份有限公司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湖北三环离合器有限公司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湖北远大生命科学与技术有限责任公司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三丰智能装备集团股份有限公司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湖北大江环保科技股份有限公司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湖北卫东化工股份有限公司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湖北荆洪生物科技股份有限公司</a:t>
                      </a:r>
                    </a:p>
                  </a:txBody>
                  <a:tcPr marL="0" marR="0" marT="0" marB="0"/>
                </a:tc>
              </a:tr>
              <a:tr h="179672">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万洲电气股份有限公司</a:t>
                      </a:r>
                    </a:p>
                  </a:txBody>
                  <a:tcPr marL="0" marR="0" marT="0" marB="0"/>
                </a:tc>
              </a:tr>
              <a:tr h="158985">
                <a:tc>
                  <a:txBody>
                    <a:bodyPr/>
                    <a:lstStyle/>
                    <a:p>
                      <a:pPr marL="25400" eaLnBrk="0" hangingPunct="0">
                        <a:lnSpc>
                          <a:spcPts val="1095"/>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襄阳美利信科技有限责任公司</a:t>
                      </a:r>
                    </a:p>
                  </a:txBody>
                  <a:tcPr marL="0" marR="0" marT="0" marB="0"/>
                </a:tc>
              </a:tr>
              <a:tr h="179672">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东风电驱动系统有限公司</a:t>
                      </a:r>
                    </a:p>
                  </a:txBody>
                  <a:tcPr marL="0" marR="0" marT="0" marB="0"/>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696361827"/>
              </p:ext>
            </p:extLst>
          </p:nvPr>
        </p:nvGraphicFramePr>
        <p:xfrm>
          <a:off x="8752332" y="1722644"/>
          <a:ext cx="3052318" cy="4379195"/>
        </p:xfrm>
        <a:graphic>
          <a:graphicData uri="http://schemas.openxmlformats.org/drawingml/2006/table">
            <a:tbl>
              <a:tblPr>
                <a:tableStyleId>{5C22544A-7EE6-4342-B048-85BDC9FD1C3A}</a:tableStyleId>
              </a:tblPr>
              <a:tblGrid>
                <a:gridCol w="3052318"/>
              </a:tblGrid>
              <a:tr h="278085">
                <a:tc>
                  <a:txBody>
                    <a:bodyPr/>
                    <a:lstStyle/>
                    <a:p>
                      <a:pPr marL="25400" eaLnBrk="0" hangingPunct="0">
                        <a:lnSpc>
                          <a:spcPct val="1500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湖北航宇嘉泰飞机设备有限公司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湖北丽源科技股份有限公司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荆州市巨鲸传动机械有限公司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湖北一半天制药有限公司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湖北德永盛纺织有限公司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五峰赤诚生物科技股份有限公司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微特技术有限公司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湖北中南鹏力海洋探测系统工程有限公司</a:t>
                      </a:r>
                    </a:p>
                  </a:txBody>
                  <a:tcPr marL="0" marR="0" marT="0" marB="0"/>
                </a:tc>
              </a:tr>
              <a:tr h="196784">
                <a:tc>
                  <a:txBody>
                    <a:bodyPr/>
                    <a:lstStyle/>
                    <a:p>
                      <a:pPr marL="25400" eaLnBrk="0" hangingPunct="0">
                        <a:lnSpc>
                          <a:spcPts val="1095"/>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宜昌丰润生物科技有限公司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湖北一致魔芋生物科技股份有限公司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万向通达股份公司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湖北帕菲特工程机械有限公司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湖北祥源新材科技股份有限公司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大禹电气科技股份有限公司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湖北恒大包装有限公司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湖北楚大智能装备有限公司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华工法利莱切焊系统工程有限公司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杜肯索斯（武汉）空气分布系统有限公司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武汉爱民制药股份有限公司</a:t>
                      </a:r>
                    </a:p>
                  </a:txBody>
                  <a:tcPr marL="0" marR="0" marT="0" marB="0"/>
                </a:tc>
              </a:tr>
              <a:tr h="196784">
                <a:tc>
                  <a:txBody>
                    <a:bodyPr/>
                    <a:lstStyle/>
                    <a:p>
                      <a:pPr marL="25400" eaLnBrk="0" hangingPunct="0">
                        <a:lnSpc>
                          <a:spcPts val="1100"/>
                        </a:lnSpc>
                        <a:spcBef>
                          <a:spcPts val="55"/>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湖北枫树线业有限公司</a:t>
                      </a:r>
                    </a:p>
                  </a:txBody>
                  <a:tcPr marL="0" marR="0" marT="0" marB="0"/>
                </a:tc>
              </a:tr>
              <a:tr h="165430">
                <a:tc>
                  <a:txBody>
                    <a:bodyPr/>
                    <a:lstStyle/>
                    <a:p>
                      <a:pPr marL="25400" eaLnBrk="0" hangingPunct="0">
                        <a:lnSpc>
                          <a:spcPts val="1100"/>
                        </a:lnSpc>
                        <a:spcBef>
                          <a:spcPts val="55"/>
                        </a:spcBef>
                        <a:spcAft>
                          <a:spcPts val="0"/>
                        </a:spcAft>
                      </a:pPr>
                      <a:r>
                        <a:rPr lang="zh-CN" sz="1200" b="0" i="0" u="none" kern="1200" baseline="0">
                          <a:solidFill>
                            <a:srgbClr val="0070C0"/>
                          </a:solidFill>
                          <a:latin typeface="微软雅黑" panose="020B0503020204020204" pitchFamily="34" charset="-122"/>
                          <a:ea typeface="微软雅黑" panose="020B0503020204020204" pitchFamily="34" charset="-122"/>
                          <a:cs typeface="+mn-cs"/>
                        </a:rPr>
                        <a:t>湖北科峰智能传动股份有限公司</a:t>
                      </a:r>
                    </a:p>
                  </a:txBody>
                  <a:tcPr marL="0" marR="0" marT="0" marB="0"/>
                </a:tc>
              </a:tr>
              <a:tr h="196784">
                <a:tc>
                  <a:txBody>
                    <a:bodyPr/>
                    <a:lstStyle/>
                    <a:p>
                      <a:pPr marL="25400" eaLnBrk="0" hangingPunct="0">
                        <a:lnSpc>
                          <a:spcPts val="1095"/>
                        </a:lnSpc>
                        <a:spcBef>
                          <a:spcPts val="60"/>
                        </a:spcBef>
                        <a:spcAft>
                          <a:spcPts val="0"/>
                        </a:spcAft>
                      </a:pPr>
                      <a:r>
                        <a:rPr lang="zh-CN" sz="1200" b="0" i="0" u="none" kern="1200" baseline="0" dirty="0">
                          <a:solidFill>
                            <a:srgbClr val="0070C0"/>
                          </a:solidFill>
                          <a:latin typeface="微软雅黑" panose="020B0503020204020204" pitchFamily="34" charset="-122"/>
                          <a:ea typeface="微软雅黑" panose="020B0503020204020204" pitchFamily="34" charset="-122"/>
                          <a:cs typeface="+mn-cs"/>
                        </a:rPr>
                        <a:t>真奥金银花药业有限公司</a:t>
                      </a:r>
                    </a:p>
                  </a:txBody>
                  <a:tcPr marL="0" marR="0" marT="0" marB="0"/>
                </a:tc>
              </a:tr>
            </a:tbl>
          </a:graphicData>
        </a:graphic>
      </p:graphicFrame>
      <p:sp>
        <p:nvSpPr>
          <p:cNvPr id="14" name="文本框 13"/>
          <p:cNvSpPr txBox="1"/>
          <p:nvPr/>
        </p:nvSpPr>
        <p:spPr>
          <a:xfrm>
            <a:off x="6199250" y="1174094"/>
            <a:ext cx="4925950" cy="369332"/>
          </a:xfrm>
          <a:prstGeom prst="rect">
            <a:avLst/>
          </a:prstGeom>
          <a:noFill/>
        </p:spPr>
        <p:txBody>
          <a:bodyPr wrap="square" rtlCol="0">
            <a:spAutoFit/>
          </a:bodyPr>
          <a:lstStyle/>
          <a:p>
            <a:r>
              <a:rPr kumimoji="1" lang="zh-CN" altLang="en-US" dirty="0" smtClean="0"/>
              <a:t>湖北省第二批国家级“专精特新”小巨人企业</a:t>
            </a:r>
            <a:endParaRPr kumimoji="1" lang="zh-CN" altLang="en-US" dirty="0"/>
          </a:p>
        </p:txBody>
      </p:sp>
    </p:spTree>
    <p:extLst>
      <p:ext uri="{BB962C8B-B14F-4D97-AF65-F5344CB8AC3E}">
        <p14:creationId xmlns:p14="http://schemas.microsoft.com/office/powerpoint/2010/main" val="1207503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 name="矩形 2"/>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3"/>
          <p:cNvGrpSpPr/>
          <p:nvPr/>
        </p:nvGrpSpPr>
        <p:grpSpPr>
          <a:xfrm>
            <a:off x="3371088" y="2667001"/>
            <a:ext cx="5449824" cy="1146394"/>
            <a:chOff x="2914874" y="1752601"/>
            <a:chExt cx="5449637" cy="1147245"/>
          </a:xfrm>
        </p:grpSpPr>
        <p:sp>
          <p:nvSpPr>
            <p:cNvPr id="7174" name="文本框 4"/>
            <p:cNvSpPr txBox="1">
              <a:spLocks noChangeArrowheads="1"/>
            </p:cNvSpPr>
            <p:nvPr/>
          </p:nvSpPr>
          <p:spPr bwMode="auto">
            <a:xfrm>
              <a:off x="2914874" y="2253035"/>
              <a:ext cx="5449637" cy="646811"/>
            </a:xfrm>
            <a:prstGeom prst="rect">
              <a:avLst/>
            </a:prstGeom>
            <a:noFill/>
            <a:ln>
              <a:noFill/>
            </a:ln>
          </p:spPr>
          <p:txBody>
            <a:bodyPr wrap="square">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lvl="0" algn="ctr" eaLnBrk="1" fontAlgn="auto" hangingPunct="1">
                <a:spcBef>
                  <a:spcPts val="0"/>
                </a:spcBef>
                <a:spcAft>
                  <a:spcPts val="0"/>
                </a:spcAft>
                <a:defRPr/>
              </a:pPr>
              <a:endParaRPr lang="zh-CN" altLang="en-US" sz="3600" dirty="0">
                <a:solidFill>
                  <a:srgbClr val="000000"/>
                </a:solidFill>
                <a:ea typeface="微软雅黑" panose="020B0503020204020204" pitchFamily="34" charset="-122"/>
              </a:endParaRPr>
            </a:p>
          </p:txBody>
        </p:sp>
        <p:sp>
          <p:nvSpPr>
            <p:cNvPr id="7" name="圆角矩形 6"/>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mn-lt"/>
                  <a:ea typeface="+mn-ea"/>
                  <a:cs typeface="+mn-cs"/>
                </a:rPr>
                <a:t>思维创造世界</a:t>
              </a:r>
            </a:p>
          </p:txBody>
        </p:sp>
      </p:grpSp>
      <p:sp>
        <p:nvSpPr>
          <p:cNvPr id="2" name="矩形 1"/>
          <p:cNvSpPr/>
          <p:nvPr/>
        </p:nvSpPr>
        <p:spPr>
          <a:xfrm>
            <a:off x="3464511" y="3128558"/>
            <a:ext cx="5262979" cy="2077492"/>
          </a:xfrm>
          <a:prstGeom prst="rect">
            <a:avLst/>
          </a:prstGeom>
        </p:spPr>
        <p:txBody>
          <a:bodyPr wrap="none">
            <a:spAutoFit/>
          </a:bodyPr>
          <a:lstStyle/>
          <a:p>
            <a:pPr marL="342900" indent="-342900" algn="just" eaLnBrk="1" fontAlgn="auto" hangingPunct="1">
              <a:lnSpc>
                <a:spcPct val="150000"/>
              </a:lnSpc>
              <a:spcBef>
                <a:spcPts val="0"/>
              </a:spcBef>
              <a:spcAft>
                <a:spcPts val="0"/>
              </a:spcAft>
            </a:pPr>
            <a:r>
              <a:rPr lang="zh-CN" altLang="zh-CN" sz="3600" dirty="0" smtClean="0">
                <a:solidFill>
                  <a:srgbClr val="000000"/>
                </a:solidFill>
                <a:latin typeface="微软雅黑" panose="020B0503020204020204" pitchFamily="34" charset="-122"/>
                <a:ea typeface="微软雅黑" panose="020B0503020204020204" pitchFamily="34" charset="-122"/>
              </a:rPr>
              <a:t>专精特</a:t>
            </a:r>
            <a:r>
              <a:rPr lang="zh-CN" altLang="zh-CN" sz="3600" dirty="0">
                <a:solidFill>
                  <a:srgbClr val="000000"/>
                </a:solidFill>
                <a:latin typeface="微软雅黑" panose="020B0503020204020204" pitchFamily="34" charset="-122"/>
                <a:ea typeface="微软雅黑" panose="020B0503020204020204" pitchFamily="34" charset="-122"/>
              </a:rPr>
              <a:t>新“小巨人”</a:t>
            </a:r>
            <a:r>
              <a:rPr lang="zh-CN" altLang="zh-CN" sz="3600" dirty="0" smtClean="0">
                <a:solidFill>
                  <a:srgbClr val="000000"/>
                </a:solidFill>
                <a:latin typeface="微软雅黑" panose="020B0503020204020204" pitchFamily="34" charset="-122"/>
                <a:ea typeface="微软雅黑" panose="020B0503020204020204" pitchFamily="34" charset="-122"/>
              </a:rPr>
              <a:t>企业</a:t>
            </a:r>
            <a:endParaRPr lang="en-US" altLang="zh-CN" sz="3600" dirty="0" smtClean="0">
              <a:solidFill>
                <a:srgbClr val="000000"/>
              </a:solidFill>
              <a:latin typeface="微软雅黑" panose="020B0503020204020204" pitchFamily="34" charset="-122"/>
              <a:ea typeface="微软雅黑" panose="020B0503020204020204" pitchFamily="34" charset="-122"/>
            </a:endParaRPr>
          </a:p>
          <a:p>
            <a:pPr marL="342900" indent="-342900" algn="ctr" eaLnBrk="1" fontAlgn="auto" hangingPunct="1">
              <a:lnSpc>
                <a:spcPct val="150000"/>
              </a:lnSpc>
              <a:spcBef>
                <a:spcPts val="0"/>
              </a:spcBef>
              <a:spcAft>
                <a:spcPts val="0"/>
              </a:spcAft>
            </a:pPr>
            <a:r>
              <a:rPr lang="zh-CN" altLang="en-US" sz="3600" dirty="0" smtClean="0">
                <a:solidFill>
                  <a:srgbClr val="000000"/>
                </a:solidFill>
                <a:latin typeface="微软雅黑" panose="020B0503020204020204" pitchFamily="34" charset="-122"/>
                <a:ea typeface="微软雅黑" panose="020B0503020204020204" pitchFamily="34" charset="-122"/>
              </a:rPr>
              <a:t>政策解读</a:t>
            </a:r>
            <a:endParaRPr lang="en-US" altLang="zh-CN" sz="3600" dirty="0" smtClean="0">
              <a:solidFill>
                <a:srgbClr val="000000"/>
              </a:solidFill>
              <a:latin typeface="微软雅黑" panose="020B0503020204020204" pitchFamily="34" charset="-122"/>
              <a:ea typeface="微软雅黑" panose="020B0503020204020204" pitchFamily="34" charset="-122"/>
            </a:endParaRPr>
          </a:p>
          <a:p>
            <a:pPr marL="342900" marR="0" lvl="0" indent="-342900" algn="just" defTabSz="914400" eaLnBrk="1" fontAlgn="auto" latinLnBrk="0" hangingPunct="1">
              <a:lnSpc>
                <a:spcPct val="150000"/>
              </a:lnSpc>
              <a:spcBef>
                <a:spcPts val="0"/>
              </a:spcBef>
              <a:spcAft>
                <a:spcPts val="0"/>
              </a:spcAft>
              <a:buClrTx/>
              <a:buSzTx/>
              <a:buFont typeface="+mj-ea"/>
              <a:buNone/>
              <a:tabLst/>
              <a:defRPr/>
            </a:pPr>
            <a:endParaRPr lang="zh-CN" altLang="zh-CN" sz="1400" kern="100" dirty="0">
              <a:effectLst/>
              <a:latin typeface="DengXian" charset="-122"/>
              <a:ea typeface="DengXian" charset="-122"/>
              <a:cs typeface="Times New Roman" charset="0"/>
            </a:endParaRPr>
          </a:p>
        </p:txBody>
      </p:sp>
    </p:spTree>
    <p:extLst>
      <p:ext uri="{BB962C8B-B14F-4D97-AF65-F5344CB8AC3E}">
        <p14:creationId xmlns:p14="http://schemas.microsoft.com/office/powerpoint/2010/main" val="160888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 name="矩形 2"/>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3"/>
          <p:cNvGrpSpPr/>
          <p:nvPr/>
        </p:nvGrpSpPr>
        <p:grpSpPr>
          <a:xfrm>
            <a:off x="3843686" y="2667001"/>
            <a:ext cx="4504627" cy="1919388"/>
            <a:chOff x="3387457" y="1752601"/>
            <a:chExt cx="4504473" cy="1920810"/>
          </a:xfrm>
        </p:grpSpPr>
        <p:sp>
          <p:nvSpPr>
            <p:cNvPr id="7174" name="文本框 4"/>
            <p:cNvSpPr txBox="1">
              <a:spLocks noChangeArrowheads="1"/>
            </p:cNvSpPr>
            <p:nvPr/>
          </p:nvSpPr>
          <p:spPr bwMode="auto">
            <a:xfrm>
              <a:off x="3387457" y="2348991"/>
              <a:ext cx="4504473" cy="1324420"/>
            </a:xfrm>
            <a:prstGeom prst="rect">
              <a:avLst/>
            </a:prstGeom>
            <a:noFill/>
            <a:ln>
              <a:noFill/>
            </a:ln>
          </p:spPr>
          <p:txBody>
            <a:bodyPr wrap="square">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lvl="0" algn="ctr" eaLnBrk="1" fontAlgn="auto" hangingPunct="1">
                <a:spcBef>
                  <a:spcPts val="0"/>
                </a:spcBef>
                <a:spcAft>
                  <a:spcPts val="0"/>
                </a:spcAft>
                <a:defRPr/>
              </a:pPr>
              <a:r>
                <a:rPr lang="zh-CN" altLang="en-US" sz="3600" dirty="0" smtClean="0">
                  <a:solidFill>
                    <a:srgbClr val="000000"/>
                  </a:solidFill>
                  <a:ea typeface="微软雅黑" panose="020B0503020204020204" pitchFamily="34" charset="-122"/>
                </a:rPr>
                <a:t>中小</a:t>
              </a:r>
              <a:r>
                <a:rPr lang="zh-CN" altLang="en-US" sz="3600" dirty="0">
                  <a:solidFill>
                    <a:srgbClr val="000000"/>
                  </a:solidFill>
                  <a:ea typeface="微软雅黑" panose="020B0503020204020204" pitchFamily="34" charset="-122"/>
                </a:rPr>
                <a:t>企业发展背景</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7" name="圆角矩形 6"/>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mn-lt"/>
                  <a:ea typeface="+mn-ea"/>
                  <a:cs typeface="+mn-cs"/>
                </a:rPr>
                <a:t>思维创造世界</a:t>
              </a:r>
            </a:p>
          </p:txBody>
        </p:sp>
      </p:grpSp>
    </p:spTree>
    <p:extLst>
      <p:ext uri="{BB962C8B-B14F-4D97-AF65-F5344CB8AC3E}">
        <p14:creationId xmlns:p14="http://schemas.microsoft.com/office/powerpoint/2010/main" val="3012567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矩形 1"/>
          <p:cNvSpPr/>
          <p:nvPr/>
        </p:nvSpPr>
        <p:spPr>
          <a:xfrm>
            <a:off x="1597151" y="1301419"/>
            <a:ext cx="9272409" cy="1843903"/>
          </a:xfrm>
          <a:prstGeom prst="rect">
            <a:avLst/>
          </a:prstGeom>
        </p:spPr>
        <p:txBody>
          <a:bodyPr wrap="square">
            <a:spAutoFit/>
          </a:bodyPr>
          <a:lstStyle/>
          <a:p>
            <a:pPr algn="ctr">
              <a:lnSpc>
                <a:spcPct val="150000"/>
              </a:lnSpc>
            </a:pPr>
            <a:r>
              <a:rPr lang="zh-CN" altLang="en-US" sz="3000" b="1" dirty="0">
                <a:solidFill>
                  <a:srgbClr val="C00000"/>
                </a:solidFill>
                <a:latin typeface="微软雅黑" panose="020B0503020204020204" charset="-122"/>
                <a:ea typeface="微软雅黑" panose="020B0503020204020204" charset="-122"/>
              </a:rPr>
              <a:t>工业和信息化部办公厅关于开展第三批专精特新“小巨人”企业培育工作的</a:t>
            </a:r>
            <a:r>
              <a:rPr lang="zh-CN" altLang="en-US" sz="3000" b="1" dirty="0" smtClean="0">
                <a:solidFill>
                  <a:srgbClr val="C00000"/>
                </a:solidFill>
                <a:latin typeface="微软雅黑" panose="020B0503020204020204" charset="-122"/>
                <a:ea typeface="微软雅黑" panose="020B0503020204020204" charset="-122"/>
              </a:rPr>
              <a:t>通知</a:t>
            </a:r>
            <a:endParaRPr lang="en-US" altLang="zh-CN" sz="3000" b="1" dirty="0" smtClean="0">
              <a:solidFill>
                <a:srgbClr val="C00000"/>
              </a:solidFill>
              <a:latin typeface="微软雅黑" panose="020B0503020204020204" charset="-122"/>
              <a:ea typeface="微软雅黑" panose="020B0503020204020204" charset="-122"/>
            </a:endParaRPr>
          </a:p>
          <a:p>
            <a:pPr algn="ctr">
              <a:lnSpc>
                <a:spcPct val="150000"/>
              </a:lnSpc>
            </a:pPr>
            <a:r>
              <a:rPr lang="zh-CN" altLang="en-US" b="1" dirty="0">
                <a:solidFill>
                  <a:srgbClr val="C00000"/>
                </a:solidFill>
                <a:latin typeface="微软雅黑" panose="020B0503020204020204" charset="-122"/>
                <a:ea typeface="微软雅黑" panose="020B0503020204020204" charset="-122"/>
              </a:rPr>
              <a:t>工信厅企业函</a:t>
            </a:r>
            <a:r>
              <a:rPr lang="en-US" altLang="zh-CN" b="1" dirty="0">
                <a:solidFill>
                  <a:srgbClr val="C00000"/>
                </a:solidFill>
                <a:latin typeface="微软雅黑" panose="020B0503020204020204" charset="-122"/>
                <a:ea typeface="微软雅黑" panose="020B0503020204020204" charset="-122"/>
              </a:rPr>
              <a:t>〔2021〕79</a:t>
            </a:r>
            <a:r>
              <a:rPr lang="zh-CN" altLang="en-US" b="1" dirty="0">
                <a:solidFill>
                  <a:srgbClr val="C00000"/>
                </a:solidFill>
                <a:latin typeface="微软雅黑" panose="020B0503020204020204" charset="-122"/>
                <a:ea typeface="微软雅黑" panose="020B0503020204020204" charset="-122"/>
              </a:rPr>
              <a:t>号</a:t>
            </a:r>
          </a:p>
        </p:txBody>
      </p:sp>
      <p:sp>
        <p:nvSpPr>
          <p:cNvPr id="3" name="矩形 2"/>
          <p:cNvSpPr/>
          <p:nvPr/>
        </p:nvSpPr>
        <p:spPr>
          <a:xfrm>
            <a:off x="783082" y="3621241"/>
            <a:ext cx="11021568" cy="2446824"/>
          </a:xfrm>
          <a:prstGeom prst="rect">
            <a:avLst/>
          </a:prstGeom>
          <a:ln>
            <a:solidFill>
              <a:srgbClr val="0C7268"/>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一、工作目标</a:t>
            </a:r>
          </a:p>
          <a:p>
            <a:r>
              <a:rPr lang="zh-CN" altLang="en-US" dirty="0">
                <a:solidFill>
                  <a:srgbClr val="070707"/>
                </a:solidFill>
                <a:latin typeface="SimSun" charset="-122"/>
              </a:rPr>
              <a:t/>
            </a:r>
            <a:br>
              <a:rPr lang="zh-CN" altLang="en-US" dirty="0">
                <a:solidFill>
                  <a:srgbClr val="070707"/>
                </a:solidFill>
                <a:latin typeface="SimSun" charset="-122"/>
              </a:rPr>
            </a:br>
            <a:endParaRPr lang="zh-CN" altLang="en-US" dirty="0">
              <a:solidFill>
                <a:srgbClr val="070707"/>
              </a:solidFill>
              <a:latin typeface="SimSun"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围绕提升产业基础高级化、产业链现代化水平，坚持培优企业与做强产业相结合，坚持创新驱动、市场带动、上下联动和持续推动，聚焦政策惠企、服务助企、环境活企，分层培育“专精特新”中小企业群体，分类促进企业做精做强做大，加快完善优质企业梯度培育体系，为“十四五”期间培育百万家创新型中小企业、十万家省级“专精特新”中小企业、万家专精特新“小巨人”企业打下坚实基础，为推动经济高质量发展、构建新发展格局提供有力支撑。</a:t>
            </a:r>
            <a:r>
              <a:rPr lang="zh-CN" altLang="en-US" dirty="0">
                <a:solidFill>
                  <a:srgbClr val="070707"/>
                </a:solidFill>
                <a:latin typeface="SimSun" charset="-122"/>
              </a:rPr>
              <a:t> </a:t>
            </a:r>
          </a:p>
        </p:txBody>
      </p:sp>
      <p:pic>
        <p:nvPicPr>
          <p:cNvPr id="4" name="图片 3"/>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5" name="图片 4"/>
          <p:cNvPicPr>
            <a:picLocks noChangeAspect="1"/>
          </p:cNvPicPr>
          <p:nvPr/>
        </p:nvPicPr>
        <p:blipFill>
          <a:blip r:embed="rId4"/>
          <a:stretch>
            <a:fillRect/>
          </a:stretch>
        </p:blipFill>
        <p:spPr>
          <a:xfrm>
            <a:off x="2012950" y="720725"/>
            <a:ext cx="9791700" cy="104775"/>
          </a:xfrm>
          <a:prstGeom prst="rect">
            <a:avLst/>
          </a:prstGeom>
          <a:noFill/>
          <a:ln w="9525">
            <a:noFill/>
          </a:ln>
        </p:spPr>
      </p:pic>
    </p:spTree>
    <p:extLst>
      <p:ext uri="{BB962C8B-B14F-4D97-AF65-F5344CB8AC3E}">
        <p14:creationId xmlns:p14="http://schemas.microsoft.com/office/powerpoint/2010/main" val="4242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矩形 1"/>
          <p:cNvSpPr/>
          <p:nvPr/>
        </p:nvSpPr>
        <p:spPr>
          <a:xfrm>
            <a:off x="1704027" y="3407921"/>
            <a:ext cx="9058656" cy="2677656"/>
          </a:xfrm>
          <a:prstGeom prst="rect">
            <a:avLst/>
          </a:prstGeom>
          <a:ln>
            <a:solidFill>
              <a:srgbClr val="0C7268"/>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二、重点领域    </a:t>
            </a:r>
            <a:r>
              <a:rPr lang="zh-CN" altLang="en-US" sz="1400" dirty="0">
                <a:latin typeface="微软雅黑" panose="020B0503020204020204" pitchFamily="34" charset="-122"/>
                <a:ea typeface="微软雅黑" panose="020B0503020204020204" pitchFamily="34" charset="-122"/>
              </a:rPr>
              <a:t>  </a:t>
            </a:r>
          </a:p>
          <a:p>
            <a:r>
              <a:rPr lang="zh-CN" altLang="en-US" sz="1400" dirty="0">
                <a:latin typeface="微软雅黑" panose="020B0503020204020204" pitchFamily="34" charset="-122"/>
                <a:ea typeface="微软雅黑" panose="020B0503020204020204" pitchFamily="34" charset="-122"/>
              </a:rPr>
              <a:t/>
            </a:r>
            <a:br>
              <a:rPr lang="zh-CN" altLang="en-US" sz="14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专精特新“小巨人”企业主导产品应优先聚焦制造业短板弱项，符合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工业“四基”发展目录</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所列重点领域，从事细分产品市场属于制造业核心基础零部件、先进基础工艺和关键基础材料；或符合制造强国战略十大重点产业领域；或属于产业链供应链关键环节及关键领域“补短板”“锻长板”“填空白”产品；或围绕重点产业链开展关键基础技术和产品的产业化攻关；或属于新一代信息技术与实体经济深度融合的创新产品。</a:t>
            </a:r>
          </a:p>
        </p:txBody>
      </p:sp>
      <p:pic>
        <p:nvPicPr>
          <p:cNvPr id="3" name="图片 2"/>
          <p:cNvPicPr>
            <a:picLocks noChangeAspect="1"/>
          </p:cNvPicPr>
          <p:nvPr/>
        </p:nvPicPr>
        <p:blipFill>
          <a:blip r:embed="rId3"/>
          <a:stretch>
            <a:fillRect/>
          </a:stretch>
        </p:blipFill>
        <p:spPr>
          <a:xfrm>
            <a:off x="396875" y="258763"/>
            <a:ext cx="1597025" cy="566737"/>
          </a:xfrm>
          <a:prstGeom prst="rect">
            <a:avLst/>
          </a:prstGeom>
          <a:noFill/>
          <a:ln w="9525">
            <a:noFill/>
          </a:ln>
        </p:spPr>
      </p:pic>
      <p:pic>
        <p:nvPicPr>
          <p:cNvPr id="4" name="图片 3"/>
          <p:cNvPicPr>
            <a:picLocks noChangeAspect="1"/>
          </p:cNvPicPr>
          <p:nvPr/>
        </p:nvPicPr>
        <p:blipFill>
          <a:blip r:embed="rId4"/>
          <a:stretch>
            <a:fillRect/>
          </a:stretch>
        </p:blipFill>
        <p:spPr>
          <a:xfrm>
            <a:off x="2012950" y="720725"/>
            <a:ext cx="9791700" cy="104775"/>
          </a:xfrm>
          <a:prstGeom prst="rect">
            <a:avLst/>
          </a:prstGeom>
          <a:noFill/>
          <a:ln w="9525">
            <a:noFill/>
          </a:ln>
        </p:spPr>
      </p:pic>
      <p:sp>
        <p:nvSpPr>
          <p:cNvPr id="5" name="矩形 4"/>
          <p:cNvSpPr/>
          <p:nvPr/>
        </p:nvSpPr>
        <p:spPr>
          <a:xfrm>
            <a:off x="1597151" y="1301419"/>
            <a:ext cx="9272409" cy="1843903"/>
          </a:xfrm>
          <a:prstGeom prst="rect">
            <a:avLst/>
          </a:prstGeom>
        </p:spPr>
        <p:txBody>
          <a:bodyPr wrap="square">
            <a:spAutoFit/>
          </a:bodyPr>
          <a:lstStyle/>
          <a:p>
            <a:pPr algn="ctr">
              <a:lnSpc>
                <a:spcPct val="150000"/>
              </a:lnSpc>
            </a:pPr>
            <a:r>
              <a:rPr lang="zh-CN" altLang="en-US" sz="3000" b="1" dirty="0">
                <a:solidFill>
                  <a:srgbClr val="C00000"/>
                </a:solidFill>
                <a:latin typeface="微软雅黑" panose="020B0503020204020204" charset="-122"/>
                <a:ea typeface="微软雅黑" panose="020B0503020204020204" charset="-122"/>
              </a:rPr>
              <a:t>工业和信息化部办公厅关于开展第三批专精特新“小巨人”企业培育工作的</a:t>
            </a:r>
            <a:r>
              <a:rPr lang="zh-CN" altLang="en-US" sz="3000" b="1" dirty="0" smtClean="0">
                <a:solidFill>
                  <a:srgbClr val="C00000"/>
                </a:solidFill>
                <a:latin typeface="微软雅黑" panose="020B0503020204020204" charset="-122"/>
                <a:ea typeface="微软雅黑" panose="020B0503020204020204" charset="-122"/>
              </a:rPr>
              <a:t>通知</a:t>
            </a:r>
            <a:endParaRPr lang="en-US" altLang="zh-CN" sz="3000" b="1" dirty="0" smtClean="0">
              <a:solidFill>
                <a:srgbClr val="C00000"/>
              </a:solidFill>
              <a:latin typeface="微软雅黑" panose="020B0503020204020204" charset="-122"/>
              <a:ea typeface="微软雅黑" panose="020B0503020204020204" charset="-122"/>
            </a:endParaRPr>
          </a:p>
          <a:p>
            <a:pPr algn="ctr">
              <a:lnSpc>
                <a:spcPct val="150000"/>
              </a:lnSpc>
            </a:pPr>
            <a:r>
              <a:rPr lang="zh-CN" altLang="en-US" b="1" dirty="0">
                <a:solidFill>
                  <a:srgbClr val="C00000"/>
                </a:solidFill>
                <a:latin typeface="微软雅黑" panose="020B0503020204020204" charset="-122"/>
                <a:ea typeface="微软雅黑" panose="020B0503020204020204" charset="-122"/>
              </a:rPr>
              <a:t>工信厅企业函</a:t>
            </a:r>
            <a:r>
              <a:rPr lang="en-US" altLang="zh-CN" b="1" dirty="0">
                <a:solidFill>
                  <a:srgbClr val="C00000"/>
                </a:solidFill>
                <a:latin typeface="微软雅黑" panose="020B0503020204020204" charset="-122"/>
                <a:ea typeface="微软雅黑" panose="020B0503020204020204" charset="-122"/>
              </a:rPr>
              <a:t>〔2021〕79</a:t>
            </a:r>
            <a:r>
              <a:rPr lang="zh-CN" altLang="en-US" b="1" dirty="0">
                <a:solidFill>
                  <a:srgbClr val="C00000"/>
                </a:solidFill>
                <a:latin typeface="微软雅黑" panose="020B0503020204020204" charset="-122"/>
                <a:ea typeface="微软雅黑" panose="020B0503020204020204" charset="-122"/>
              </a:rPr>
              <a:t>号</a:t>
            </a:r>
          </a:p>
        </p:txBody>
      </p:sp>
    </p:spTree>
    <p:extLst>
      <p:ext uri="{BB962C8B-B14F-4D97-AF65-F5344CB8AC3E}">
        <p14:creationId xmlns:p14="http://schemas.microsoft.com/office/powerpoint/2010/main" val="892907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8"/>
          <a:stretch>
            <a:fillRect/>
          </a:stretch>
        </p:blipFill>
        <p:spPr>
          <a:xfrm>
            <a:off x="0" y="0"/>
            <a:ext cx="12192000" cy="6858000"/>
          </a:xfrm>
          <a:prstGeom prst="rect">
            <a:avLst/>
          </a:prstGeom>
          <a:noFill/>
          <a:ln w="9525">
            <a:noFill/>
          </a:ln>
        </p:spPr>
      </p:pic>
      <p:sp>
        <p:nvSpPr>
          <p:cNvPr id="2" name="MH_Other_6">
            <a:extLst>
              <a:ext uri="{FF2B5EF4-FFF2-40B4-BE49-F238E27FC236}">
                <a16:creationId xmlns="" xmlns:a16="http://schemas.microsoft.com/office/drawing/2014/main" id="{A847B508-C0EA-EF45-ADA8-A1FBC5A04A89}"/>
              </a:ext>
            </a:extLst>
          </p:cNvPr>
          <p:cNvSpPr txBox="1">
            <a:spLocks noChangeArrowheads="1"/>
          </p:cNvSpPr>
          <p:nvPr>
            <p:custDataLst>
              <p:tags r:id="rId1"/>
            </p:custDataLst>
          </p:nvPr>
        </p:nvSpPr>
        <p:spPr bwMode="auto">
          <a:xfrm>
            <a:off x="2372853" y="1077276"/>
            <a:ext cx="738664" cy="117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00A8A4"/>
                </a:solidFill>
                <a:ea typeface="幼圆" panose="02010509060101010101" pitchFamily="49" charset="-122"/>
              </a:rPr>
              <a:t>01</a:t>
            </a:r>
            <a:endParaRPr lang="zh-CN" altLang="en-US" sz="4800" b="1" dirty="0">
              <a:solidFill>
                <a:srgbClr val="00A8A4"/>
              </a:solidFill>
              <a:ea typeface="幼圆" panose="02010509060101010101" pitchFamily="49" charset="-122"/>
            </a:endParaRPr>
          </a:p>
        </p:txBody>
      </p:sp>
      <p:sp>
        <p:nvSpPr>
          <p:cNvPr id="3" name="MH_Other_3">
            <a:extLst>
              <a:ext uri="{FF2B5EF4-FFF2-40B4-BE49-F238E27FC236}">
                <a16:creationId xmlns="" xmlns:a16="http://schemas.microsoft.com/office/drawing/2014/main" id="{C3B4EE78-B7C9-1D49-A54D-0F21C031A9AA}"/>
              </a:ext>
            </a:extLst>
          </p:cNvPr>
          <p:cNvSpPr txBox="1">
            <a:spLocks noChangeArrowheads="1"/>
          </p:cNvSpPr>
          <p:nvPr>
            <p:custDataLst>
              <p:tags r:id="rId2"/>
            </p:custDataLst>
          </p:nvPr>
        </p:nvSpPr>
        <p:spPr bwMode="auto">
          <a:xfrm>
            <a:off x="1776513" y="2347976"/>
            <a:ext cx="738664" cy="11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FF0000"/>
                </a:solidFill>
                <a:ea typeface="幼圆" panose="02010509060101010101" pitchFamily="49" charset="-122"/>
              </a:rPr>
              <a:t>02</a:t>
            </a:r>
            <a:endParaRPr lang="zh-CN" altLang="en-US" sz="4800" b="1" dirty="0">
              <a:solidFill>
                <a:srgbClr val="FF0000"/>
              </a:solidFill>
              <a:ea typeface="幼圆" panose="02010509060101010101" pitchFamily="49" charset="-122"/>
            </a:endParaRPr>
          </a:p>
        </p:txBody>
      </p:sp>
      <p:sp>
        <p:nvSpPr>
          <p:cNvPr id="4" name="MH_Other_3">
            <a:extLst>
              <a:ext uri="{FF2B5EF4-FFF2-40B4-BE49-F238E27FC236}">
                <a16:creationId xmlns="" xmlns:a16="http://schemas.microsoft.com/office/drawing/2014/main" id="{FBDE9B59-EE42-2343-AD29-8736E5EAB706}"/>
              </a:ext>
            </a:extLst>
          </p:cNvPr>
          <p:cNvSpPr txBox="1">
            <a:spLocks noChangeArrowheads="1"/>
          </p:cNvSpPr>
          <p:nvPr>
            <p:custDataLst>
              <p:tags r:id="rId3"/>
            </p:custDataLst>
          </p:nvPr>
        </p:nvSpPr>
        <p:spPr bwMode="auto">
          <a:xfrm>
            <a:off x="933750" y="3652493"/>
            <a:ext cx="738664" cy="11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92D050"/>
                </a:solidFill>
                <a:ea typeface="幼圆" panose="02010509060101010101" pitchFamily="49" charset="-122"/>
              </a:rPr>
              <a:t>03</a:t>
            </a:r>
            <a:endParaRPr lang="zh-CN" altLang="en-US" sz="4800" b="1" dirty="0">
              <a:solidFill>
                <a:srgbClr val="92D050"/>
              </a:solidFill>
              <a:ea typeface="幼圆" panose="02010509060101010101" pitchFamily="49" charset="-122"/>
            </a:endParaRPr>
          </a:p>
        </p:txBody>
      </p:sp>
      <p:sp>
        <p:nvSpPr>
          <p:cNvPr id="5" name="MH_Other_9">
            <a:extLst>
              <a:ext uri="{FF2B5EF4-FFF2-40B4-BE49-F238E27FC236}">
                <a16:creationId xmlns="" xmlns:a16="http://schemas.microsoft.com/office/drawing/2014/main" id="{7488E7CC-26C7-C143-90C6-F4543D144A4D}"/>
              </a:ext>
            </a:extLst>
          </p:cNvPr>
          <p:cNvSpPr txBox="1">
            <a:spLocks noChangeArrowheads="1"/>
          </p:cNvSpPr>
          <p:nvPr>
            <p:custDataLst>
              <p:tags r:id="rId4"/>
            </p:custDataLst>
          </p:nvPr>
        </p:nvSpPr>
        <p:spPr bwMode="auto">
          <a:xfrm>
            <a:off x="564417" y="5060832"/>
            <a:ext cx="738665" cy="11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0C7268"/>
                </a:solidFill>
                <a:ea typeface="幼圆" panose="02010509060101010101" pitchFamily="49" charset="-122"/>
              </a:rPr>
              <a:t>04</a:t>
            </a:r>
            <a:endParaRPr lang="zh-CN" altLang="en-US" sz="4800" b="1" dirty="0">
              <a:solidFill>
                <a:srgbClr val="0C7268"/>
              </a:solidFill>
              <a:ea typeface="幼圆" panose="02010509060101010101" pitchFamily="49" charset="-122"/>
            </a:endParaRPr>
          </a:p>
        </p:txBody>
      </p:sp>
      <p:sp>
        <p:nvSpPr>
          <p:cNvPr id="6" name="矩形 5"/>
          <p:cNvSpPr/>
          <p:nvPr/>
        </p:nvSpPr>
        <p:spPr>
          <a:xfrm>
            <a:off x="3048000" y="1239488"/>
            <a:ext cx="8961118" cy="830997"/>
          </a:xfrm>
          <a:prstGeom prst="rect">
            <a:avLst/>
          </a:prstGeom>
          <a:ln>
            <a:solidFill>
              <a:srgbClr val="0C7268"/>
            </a:solidFill>
          </a:ln>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在</a:t>
            </a:r>
            <a:r>
              <a:rPr lang="zh-CN" altLang="en-US" sz="1600" dirty="0">
                <a:latin typeface="微软雅黑" panose="020B0503020204020204" pitchFamily="34" charset="-122"/>
                <a:ea typeface="微软雅黑" panose="020B0503020204020204" pitchFamily="34" charset="-122"/>
              </a:rPr>
              <a:t>中华人民共和国境内工商注册登记、连续经营</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年以上、具有独立法人资格、符合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中小企业划型标准规定</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（工信部联企业</a:t>
            </a:r>
            <a:r>
              <a:rPr lang="en-US" altLang="zh-CN" sz="1600" dirty="0">
                <a:latin typeface="微软雅黑" panose="020B0503020204020204" pitchFamily="34" charset="-122"/>
                <a:ea typeface="微软雅黑" panose="020B0503020204020204" pitchFamily="34" charset="-122"/>
              </a:rPr>
              <a:t>〔2011〕300</a:t>
            </a:r>
            <a:r>
              <a:rPr lang="zh-CN" altLang="en-US" sz="1600" dirty="0">
                <a:latin typeface="微软雅黑" panose="020B0503020204020204" pitchFamily="34" charset="-122"/>
                <a:ea typeface="微软雅黑" panose="020B0503020204020204" pitchFamily="34" charset="-122"/>
              </a:rPr>
              <a:t>号）的中小企业，且属于省级中小企业主管部门认定或重点培育的“专精特新”中小企业或其他创新能力强、市场竞争优势突出的中小企业。</a:t>
            </a:r>
            <a:endParaRPr lang="zh-CN" altLang="en-US" sz="1600" dirty="0"/>
          </a:p>
        </p:txBody>
      </p:sp>
      <p:sp>
        <p:nvSpPr>
          <p:cNvPr id="7" name="矩形 6"/>
          <p:cNvSpPr/>
          <p:nvPr/>
        </p:nvSpPr>
        <p:spPr>
          <a:xfrm>
            <a:off x="2645664" y="2690336"/>
            <a:ext cx="9363456" cy="892552"/>
          </a:xfrm>
          <a:prstGeom prst="rect">
            <a:avLst/>
          </a:prstGeom>
          <a:ln>
            <a:solidFill>
              <a:srgbClr val="FF0000"/>
            </a:solidFill>
          </a:ln>
        </p:spPr>
        <p:txBody>
          <a:bodyPr wrap="square">
            <a:spAutoFit/>
          </a:bodyPr>
          <a:lstStyle/>
          <a:p>
            <a:r>
              <a:rPr lang="zh-CN" altLang="en-US" sz="1600" dirty="0">
                <a:latin typeface="微软雅黑" panose="020B0503020204020204" pitchFamily="34" charset="-122"/>
                <a:ea typeface="微软雅黑" panose="020B0503020204020204" pitchFamily="34" charset="-122"/>
              </a:rPr>
              <a:t>坚持专业化发展战略，长期专注并深耕于产业链某一环节或某一产品，能为大企业、大项目提供关键零部件、元器件和配套产品，或直接面向市场并具有竞争优势的自有品牌产品</a:t>
            </a:r>
            <a:r>
              <a:rPr lang="zh-CN" altLang="en-US" dirty="0">
                <a:latin typeface="微软雅黑" panose="020B0503020204020204" pitchFamily="34" charset="-122"/>
                <a:ea typeface="微软雅黑" panose="020B0503020204020204" pitchFamily="34" charset="-122"/>
              </a:rPr>
              <a:t>。     </a:t>
            </a:r>
            <a:br>
              <a:rPr lang="zh-CN" altLang="en-US" dirty="0">
                <a:latin typeface="微软雅黑" panose="020B0503020204020204" pitchFamily="34" charset="-122"/>
                <a:ea typeface="微软雅黑" panose="020B0503020204020204" pitchFamily="34" charset="-122"/>
              </a:rPr>
            </a:br>
            <a:endParaRPr lang="zh-CN" altLang="en-US" dirty="0"/>
          </a:p>
        </p:txBody>
      </p:sp>
      <p:sp>
        <p:nvSpPr>
          <p:cNvPr id="8" name="矩形 7"/>
          <p:cNvSpPr/>
          <p:nvPr/>
        </p:nvSpPr>
        <p:spPr>
          <a:xfrm>
            <a:off x="2048256" y="4016834"/>
            <a:ext cx="9960863" cy="584775"/>
          </a:xfrm>
          <a:prstGeom prst="rect">
            <a:avLst/>
          </a:prstGeom>
          <a:ln>
            <a:solidFill>
              <a:srgbClr val="7BF770"/>
            </a:solidFill>
          </a:ln>
        </p:spPr>
        <p:txBody>
          <a:bodyPr wrap="square">
            <a:spAutoFit/>
          </a:bodyPr>
          <a:lstStyle/>
          <a:p>
            <a:r>
              <a:rPr lang="zh-CN" altLang="en-US" sz="1600" dirty="0">
                <a:latin typeface="微软雅黑" panose="020B0503020204020204" pitchFamily="34" charset="-122"/>
                <a:ea typeface="微软雅黑" panose="020B0503020204020204" pitchFamily="34" charset="-122"/>
              </a:rPr>
              <a:t>具有持续创新能力和研发投入，在研发设计、生产制造、市场营销、内部管理等方面不断创新并取得比较显著的效益，具有一定的示范推广价值。</a:t>
            </a:r>
          </a:p>
        </p:txBody>
      </p:sp>
      <p:sp>
        <p:nvSpPr>
          <p:cNvPr id="9" name="矩形 8"/>
          <p:cNvSpPr/>
          <p:nvPr/>
        </p:nvSpPr>
        <p:spPr>
          <a:xfrm>
            <a:off x="1672413" y="5343332"/>
            <a:ext cx="10336705" cy="615553"/>
          </a:xfrm>
          <a:prstGeom prst="rect">
            <a:avLst/>
          </a:prstGeom>
          <a:ln>
            <a:solidFill>
              <a:srgbClr val="0C7268"/>
            </a:solidFill>
          </a:ln>
        </p:spPr>
        <p:txBody>
          <a:bodyPr wrap="square">
            <a:spAutoFit/>
          </a:bodyPr>
          <a:lstStyle/>
          <a:p>
            <a:r>
              <a:rPr lang="zh-CN" altLang="en-US" sz="1600" dirty="0">
                <a:latin typeface="微软雅黑" panose="020B0503020204020204" pitchFamily="34" charset="-122"/>
                <a:ea typeface="微软雅黑" panose="020B0503020204020204" pitchFamily="34" charset="-122"/>
              </a:rPr>
              <a:t>重视并实施长期发展战略，公司治理规范、信誉良好、社会责任感强，生产技术、工艺及产品质量性能国内领先，注重绿色发展，加强人才队伍建设，有较好的品牌影响力，具备发展成为相关领域国际知名企业的潜力</a:t>
            </a:r>
            <a:r>
              <a:rPr lang="zh-CN" altLang="en-US" dirty="0">
                <a:latin typeface="微软雅黑" panose="020B0503020204020204" pitchFamily="34" charset="-122"/>
                <a:ea typeface="微软雅黑" panose="020B0503020204020204" pitchFamily="34" charset="-122"/>
              </a:rPr>
              <a:t>。</a:t>
            </a:r>
          </a:p>
        </p:txBody>
      </p:sp>
      <p:pic>
        <p:nvPicPr>
          <p:cNvPr id="10" name="图片 9"/>
          <p:cNvPicPr>
            <a:picLocks noChangeAspect="1"/>
          </p:cNvPicPr>
          <p:nvPr/>
        </p:nvPicPr>
        <p:blipFill>
          <a:blip r:embed="rId9"/>
          <a:stretch>
            <a:fillRect/>
          </a:stretch>
        </p:blipFill>
        <p:spPr>
          <a:xfrm>
            <a:off x="372491" y="278873"/>
            <a:ext cx="1597025" cy="566737"/>
          </a:xfrm>
          <a:prstGeom prst="rect">
            <a:avLst/>
          </a:prstGeom>
          <a:noFill/>
          <a:ln w="9525">
            <a:noFill/>
          </a:ln>
        </p:spPr>
      </p:pic>
      <p:pic>
        <p:nvPicPr>
          <p:cNvPr id="11" name="图片 10"/>
          <p:cNvPicPr>
            <a:picLocks noChangeAspect="1"/>
          </p:cNvPicPr>
          <p:nvPr/>
        </p:nvPicPr>
        <p:blipFill>
          <a:blip r:embed="rId10"/>
          <a:stretch>
            <a:fillRect/>
          </a:stretch>
        </p:blipFill>
        <p:spPr>
          <a:xfrm>
            <a:off x="1988566" y="740835"/>
            <a:ext cx="9791700" cy="104775"/>
          </a:xfrm>
          <a:prstGeom prst="rect">
            <a:avLst/>
          </a:prstGeom>
          <a:noFill/>
          <a:ln w="9525">
            <a:noFill/>
          </a:ln>
        </p:spPr>
      </p:pic>
      <p:grpSp>
        <p:nvGrpSpPr>
          <p:cNvPr id="12" name="组合 19"/>
          <p:cNvGrpSpPr/>
          <p:nvPr/>
        </p:nvGrpSpPr>
        <p:grpSpPr>
          <a:xfrm>
            <a:off x="596959" y="1127561"/>
            <a:ext cx="951874" cy="983377"/>
            <a:chOff x="900163" y="3075899"/>
            <a:chExt cx="539661" cy="530840"/>
          </a:xfrm>
        </p:grpSpPr>
        <p:sp>
          <p:nvSpPr>
            <p:cNvPr id="13" name="MH_Other_5"/>
            <p:cNvSpPr/>
            <p:nvPr>
              <p:custDataLst>
                <p:tags r:id="rId5"/>
              </p:custDataLst>
            </p:nvPr>
          </p:nvSpPr>
          <p:spPr>
            <a:xfrm>
              <a:off x="900163" y="3075899"/>
              <a:ext cx="539661" cy="5308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C726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dirty="0">
                <a:latin typeface="微软雅黑" panose="020B0503020204020204" charset="-122"/>
                <a:ea typeface="微软雅黑" panose="020B0503020204020204" charset="-122"/>
              </a:endParaRPr>
            </a:p>
          </p:txBody>
        </p:sp>
        <p:sp>
          <p:nvSpPr>
            <p:cNvPr id="14" name="MH_Other_6"/>
            <p:cNvSpPr/>
            <p:nvPr>
              <p:custDataLst>
                <p:tags r:id="rId6"/>
              </p:custDataLst>
            </p:nvPr>
          </p:nvSpPr>
          <p:spPr>
            <a:xfrm>
              <a:off x="974833" y="3149119"/>
              <a:ext cx="390321" cy="3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r>
                <a:rPr lang="zh-CN" altLang="en-US" sz="1430" b="1" dirty="0" smtClean="0">
                  <a:solidFill>
                    <a:srgbClr val="FFFFFF"/>
                  </a:solidFill>
                  <a:latin typeface="微软雅黑" panose="020B0503020204020204" charset="-122"/>
                  <a:ea typeface="微软雅黑" panose="020B0503020204020204" charset="-122"/>
                </a:rPr>
                <a:t>基本条件</a:t>
              </a:r>
              <a:endParaRPr lang="zh-CN" altLang="en-US" sz="1430" b="1" dirty="0">
                <a:solidFill>
                  <a:srgbClr val="FFFFFF"/>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43433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4"/>
          <a:stretch>
            <a:fillRect/>
          </a:stretch>
        </p:blipFill>
        <p:spPr>
          <a:xfrm>
            <a:off x="0" y="0"/>
            <a:ext cx="12192000" cy="6858000"/>
          </a:xfrm>
          <a:prstGeom prst="rect">
            <a:avLst/>
          </a:prstGeom>
          <a:noFill/>
          <a:ln w="9525">
            <a:noFill/>
          </a:ln>
        </p:spPr>
      </p:pic>
      <p:grpSp>
        <p:nvGrpSpPr>
          <p:cNvPr id="2" name="组合 18">
            <a:extLst>
              <a:ext uri="{FF2B5EF4-FFF2-40B4-BE49-F238E27FC236}">
                <a16:creationId xmlns="" xmlns:a16="http://schemas.microsoft.com/office/drawing/2014/main" id="{4D67CC38-3463-E840-8917-3C2E044599B0}"/>
              </a:ext>
            </a:extLst>
          </p:cNvPr>
          <p:cNvGrpSpPr/>
          <p:nvPr/>
        </p:nvGrpSpPr>
        <p:grpSpPr>
          <a:xfrm>
            <a:off x="1776513" y="2195280"/>
            <a:ext cx="9873968" cy="1333248"/>
            <a:chOff x="6606498" y="2147617"/>
            <a:chExt cx="4834268" cy="1333248"/>
          </a:xfrm>
        </p:grpSpPr>
        <p:sp>
          <p:nvSpPr>
            <p:cNvPr id="3" name="MH_Other_1">
              <a:extLst>
                <a:ext uri="{FF2B5EF4-FFF2-40B4-BE49-F238E27FC236}">
                  <a16:creationId xmlns="" xmlns:a16="http://schemas.microsoft.com/office/drawing/2014/main" id="{45F8DDE0-EE84-F443-97D5-A552B2715C31}"/>
                </a:ext>
              </a:extLst>
            </p:cNvPr>
            <p:cNvSpPr/>
            <p:nvPr>
              <p:custDataLst>
                <p:tags r:id="rId18"/>
              </p:custDataLst>
            </p:nvPr>
          </p:nvSpPr>
          <p:spPr>
            <a:xfrm>
              <a:off x="6966707" y="2284496"/>
              <a:ext cx="61831" cy="1196369"/>
            </a:xfrm>
            <a:prstGeom prst="rect">
              <a:avLst/>
            </a:prstGeom>
            <a:solidFill>
              <a:srgbClr val="FF0000"/>
            </a:soli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4" name="MH_SubTitle_1">
              <a:extLst>
                <a:ext uri="{FF2B5EF4-FFF2-40B4-BE49-F238E27FC236}">
                  <a16:creationId xmlns="" xmlns:a16="http://schemas.microsoft.com/office/drawing/2014/main" id="{E5390CDC-7206-6740-AB7B-53EF7516A8D0}"/>
                </a:ext>
              </a:extLst>
            </p:cNvPr>
            <p:cNvSpPr>
              <a:spLocks noChangeArrowheads="1"/>
            </p:cNvSpPr>
            <p:nvPr>
              <p:custDataLst>
                <p:tags r:id="rId19"/>
              </p:custDataLst>
            </p:nvPr>
          </p:nvSpPr>
          <p:spPr bwMode="auto">
            <a:xfrm>
              <a:off x="7108368" y="2147617"/>
              <a:ext cx="4141279" cy="5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专业化程度</a:t>
              </a:r>
            </a:p>
          </p:txBody>
        </p:sp>
        <p:sp>
          <p:nvSpPr>
            <p:cNvPr id="5" name="MH_Text_1">
              <a:extLst>
                <a:ext uri="{FF2B5EF4-FFF2-40B4-BE49-F238E27FC236}">
                  <a16:creationId xmlns="" xmlns:a16="http://schemas.microsoft.com/office/drawing/2014/main" id="{5292D5F7-E406-B642-8A5A-B8824AAC96EC}"/>
                </a:ext>
              </a:extLst>
            </p:cNvPr>
            <p:cNvSpPr>
              <a:spLocks noChangeArrowheads="1"/>
            </p:cNvSpPr>
            <p:nvPr>
              <p:custDataLst>
                <p:tags r:id="rId20"/>
              </p:custDataLst>
            </p:nvPr>
          </p:nvSpPr>
          <p:spPr bwMode="auto">
            <a:xfrm>
              <a:off x="7079288" y="2741270"/>
              <a:ext cx="4361478" cy="71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40000"/>
                </a:lnSpc>
                <a:defRPr/>
              </a:pP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截至上年末，企业从事特定细分市场时间达到</a:t>
              </a:r>
              <a:r>
                <a:rPr lang="en-US" altLang="zh-CN"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3</a:t>
              </a: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年及以上；主营业务收入占营业收入达</a:t>
              </a:r>
              <a:r>
                <a:rPr lang="en-US" altLang="zh-CN"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70%</a:t>
              </a: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以上；主导产品在细分市场占有率位于全省前</a:t>
              </a:r>
              <a:r>
                <a:rPr lang="en-US" altLang="zh-CN"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3</a:t>
              </a: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位，且在国内细分行业中享有较高知名度和影响力</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 name="MH_Other_2">
              <a:extLst>
                <a:ext uri="{FF2B5EF4-FFF2-40B4-BE49-F238E27FC236}">
                  <a16:creationId xmlns="" xmlns:a16="http://schemas.microsoft.com/office/drawing/2014/main" id="{231E555A-46CE-C742-B92D-06D487A20B23}"/>
                </a:ext>
              </a:extLst>
            </p:cNvPr>
            <p:cNvCxnSpPr>
              <a:cxnSpLocks noChangeShapeType="1"/>
            </p:cNvCxnSpPr>
            <p:nvPr>
              <p:custDataLst>
                <p:tags r:id="rId21"/>
              </p:custDataLst>
            </p:nvPr>
          </p:nvCxnSpPr>
          <p:spPr bwMode="auto">
            <a:xfrm>
              <a:off x="7134052" y="2760938"/>
              <a:ext cx="4115595" cy="0"/>
            </a:xfrm>
            <a:prstGeom prst="line">
              <a:avLst/>
            </a:prstGeom>
            <a:noFill/>
            <a:ln w="19050" algn="ctr">
              <a:solidFill>
                <a:srgbClr val="BFBFBF"/>
              </a:solidFill>
              <a:prstDash val="sysDash"/>
              <a:miter lim="800000"/>
              <a:headEnd/>
              <a:tailEnd/>
            </a:ln>
            <a:extLst>
              <a:ext uri="{909E8E84-426E-40DD-AFC4-6F175D3DCCD1}">
                <a14:hiddenFill xmlns:a14="http://schemas.microsoft.com/office/drawing/2010/main">
                  <a:noFill/>
                </a14:hiddenFill>
              </a:ext>
            </a:extLst>
          </p:spPr>
        </p:cxnSp>
        <p:sp>
          <p:nvSpPr>
            <p:cNvPr id="7" name="MH_Other_3">
              <a:extLst>
                <a:ext uri="{FF2B5EF4-FFF2-40B4-BE49-F238E27FC236}">
                  <a16:creationId xmlns="" xmlns:a16="http://schemas.microsoft.com/office/drawing/2014/main" id="{C3B4EE78-B7C9-1D49-A54D-0F21C031A9AA}"/>
                </a:ext>
              </a:extLst>
            </p:cNvPr>
            <p:cNvSpPr txBox="1">
              <a:spLocks noChangeArrowheads="1"/>
            </p:cNvSpPr>
            <p:nvPr>
              <p:custDataLst>
                <p:tags r:id="rId22"/>
              </p:custDataLst>
            </p:nvPr>
          </p:nvSpPr>
          <p:spPr bwMode="auto">
            <a:xfrm>
              <a:off x="6606498" y="2300313"/>
              <a:ext cx="361648" cy="11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FF0000"/>
                  </a:solidFill>
                  <a:ea typeface="幼圆" panose="02010509060101010101" pitchFamily="49" charset="-122"/>
                </a:rPr>
                <a:t>02</a:t>
              </a:r>
              <a:endParaRPr lang="zh-CN" altLang="en-US" sz="4800" b="1" dirty="0">
                <a:solidFill>
                  <a:srgbClr val="FF0000"/>
                </a:solidFill>
                <a:ea typeface="幼圆" panose="02010509060101010101" pitchFamily="49" charset="-122"/>
              </a:endParaRPr>
            </a:p>
          </p:txBody>
        </p:sp>
      </p:grpSp>
      <p:grpSp>
        <p:nvGrpSpPr>
          <p:cNvPr id="8" name="组合 24">
            <a:extLst>
              <a:ext uri="{FF2B5EF4-FFF2-40B4-BE49-F238E27FC236}">
                <a16:creationId xmlns="" xmlns:a16="http://schemas.microsoft.com/office/drawing/2014/main" id="{853C20A7-E344-9843-83DF-B0382DC0E09F}"/>
              </a:ext>
            </a:extLst>
          </p:cNvPr>
          <p:cNvGrpSpPr/>
          <p:nvPr/>
        </p:nvGrpSpPr>
        <p:grpSpPr>
          <a:xfrm>
            <a:off x="2372853" y="970050"/>
            <a:ext cx="9497610" cy="1385512"/>
            <a:chOff x="6136518" y="3565720"/>
            <a:chExt cx="4562146" cy="1385512"/>
          </a:xfrm>
        </p:grpSpPr>
        <p:sp>
          <p:nvSpPr>
            <p:cNvPr id="9" name="MH_SubTitle_2">
              <a:extLst>
                <a:ext uri="{FF2B5EF4-FFF2-40B4-BE49-F238E27FC236}">
                  <a16:creationId xmlns="" xmlns:a16="http://schemas.microsoft.com/office/drawing/2014/main" id="{B421AFDD-AA26-5B40-B836-2D5469F1383B}"/>
                </a:ext>
              </a:extLst>
            </p:cNvPr>
            <p:cNvSpPr>
              <a:spLocks noChangeArrowheads="1"/>
            </p:cNvSpPr>
            <p:nvPr>
              <p:custDataLst>
                <p:tags r:id="rId13"/>
              </p:custDataLst>
            </p:nvPr>
          </p:nvSpPr>
          <p:spPr bwMode="auto">
            <a:xfrm>
              <a:off x="6594196" y="3565720"/>
              <a:ext cx="4056339" cy="5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b="1" dirty="0" smtClean="0">
                  <a:solidFill>
                    <a:srgbClr val="00A8A4"/>
                  </a:solidFill>
                  <a:latin typeface="微软雅黑" panose="020B0503020204020204" pitchFamily="34" charset="-122"/>
                  <a:ea typeface="微软雅黑" panose="020B0503020204020204" pitchFamily="34" charset="-122"/>
                  <a:cs typeface="Arial" panose="020B0604020202020204" pitchFamily="34" charset="0"/>
                </a:rPr>
                <a:t>经济效益</a:t>
              </a:r>
              <a:endParaRPr lang="zh-CN" altLang="en-US" b="1" dirty="0">
                <a:solidFill>
                  <a:srgbClr val="00A8A4"/>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MH_Other_4">
              <a:extLst>
                <a:ext uri="{FF2B5EF4-FFF2-40B4-BE49-F238E27FC236}">
                  <a16:creationId xmlns="" xmlns:a16="http://schemas.microsoft.com/office/drawing/2014/main" id="{BC172D13-D2E3-7A45-AE0D-1329831D1F3D}"/>
                </a:ext>
              </a:extLst>
            </p:cNvPr>
            <p:cNvSpPr/>
            <p:nvPr>
              <p:custDataLst>
                <p:tags r:id="rId14"/>
              </p:custDataLst>
            </p:nvPr>
          </p:nvSpPr>
          <p:spPr>
            <a:xfrm>
              <a:off x="6489895" y="3655690"/>
              <a:ext cx="61831" cy="1196369"/>
            </a:xfrm>
            <a:prstGeom prst="rect">
              <a:avLst/>
            </a:prstGeom>
            <a:solidFill>
              <a:srgbClr val="00A8A4"/>
            </a:soli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11" name="MH_Text_2">
              <a:extLst>
                <a:ext uri="{FF2B5EF4-FFF2-40B4-BE49-F238E27FC236}">
                  <a16:creationId xmlns="" xmlns:a16="http://schemas.microsoft.com/office/drawing/2014/main" id="{A5B34446-F501-2B46-8A67-764073B5FDC3}"/>
                </a:ext>
              </a:extLst>
            </p:cNvPr>
            <p:cNvSpPr>
              <a:spLocks noChangeArrowheads="1"/>
            </p:cNvSpPr>
            <p:nvPr>
              <p:custDataLst>
                <p:tags r:id="rId15"/>
              </p:custDataLst>
            </p:nvPr>
          </p:nvSpPr>
          <p:spPr bwMode="auto">
            <a:xfrm>
              <a:off x="6599077" y="4202540"/>
              <a:ext cx="4051458" cy="74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40000"/>
                </a:lnSpc>
                <a:defRPr/>
              </a:pP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截至上年末的近</a:t>
              </a:r>
              <a:r>
                <a:rPr lang="en-US" altLang="zh-CN"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2</a:t>
              </a: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年主营业务收入或净利润的平均增长率达到</a:t>
              </a:r>
              <a:r>
                <a:rPr lang="en-US" altLang="zh-CN"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5%</a:t>
              </a:r>
              <a:r>
                <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以上，企业资产负债率不高于</a:t>
              </a:r>
              <a:r>
                <a:rPr lang="en-US" altLang="zh-CN"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70</a:t>
              </a:r>
              <a:r>
                <a:rPr lang="en-US" altLang="zh-CN" sz="1400" b="1" dirty="0" smtClean="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a:t>
              </a:r>
              <a:r>
                <a:rPr lang="zh-CN" altLang="en-US" sz="1400" b="1" dirty="0" smtClean="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rPr>
                <a:t>。</a:t>
              </a:r>
              <a:endParaRPr lang="zh-CN" altLang="en-US" sz="1400" b="1" dirty="0">
                <a:solidFill>
                  <a:prstClr val="black">
                    <a:lumMod val="65000"/>
                    <a:lumOff val="35000"/>
                  </a:prstClr>
                </a:solidFill>
                <a:latin typeface="幼圆" panose="02010509060101010101" pitchFamily="49" charset="-122"/>
                <a:ea typeface="微软雅黑" panose="020B0503020204020204" pitchFamily="34" charset="-122"/>
                <a:cs typeface="Arial" panose="020B0604020202020204" pitchFamily="34" charset="0"/>
              </a:endParaRPr>
            </a:p>
          </p:txBody>
        </p:sp>
        <p:cxnSp>
          <p:nvCxnSpPr>
            <p:cNvPr id="12" name="MH_Other_5">
              <a:extLst>
                <a:ext uri="{FF2B5EF4-FFF2-40B4-BE49-F238E27FC236}">
                  <a16:creationId xmlns="" xmlns:a16="http://schemas.microsoft.com/office/drawing/2014/main" id="{13F15D3F-4ED9-3042-89D8-2F93D8F91641}"/>
                </a:ext>
              </a:extLst>
            </p:cNvPr>
            <p:cNvCxnSpPr>
              <a:cxnSpLocks noChangeShapeType="1"/>
            </p:cNvCxnSpPr>
            <p:nvPr>
              <p:custDataLst>
                <p:tags r:id="rId16"/>
              </p:custDataLst>
            </p:nvPr>
          </p:nvCxnSpPr>
          <p:spPr bwMode="auto">
            <a:xfrm>
              <a:off x="6642318" y="4171679"/>
              <a:ext cx="4056346" cy="0"/>
            </a:xfrm>
            <a:prstGeom prst="line">
              <a:avLst/>
            </a:prstGeom>
            <a:noFill/>
            <a:ln w="19050" algn="ctr">
              <a:solidFill>
                <a:srgbClr val="BFBFBF"/>
              </a:solidFill>
              <a:prstDash val="sysDash"/>
              <a:miter lim="800000"/>
              <a:headEnd/>
              <a:tailEnd/>
            </a:ln>
            <a:extLst>
              <a:ext uri="{909E8E84-426E-40DD-AFC4-6F175D3DCCD1}">
                <a14:hiddenFill xmlns:a14="http://schemas.microsoft.com/office/drawing/2010/main">
                  <a:noFill/>
                </a14:hiddenFill>
              </a:ext>
            </a:extLst>
          </p:spPr>
        </p:cxnSp>
        <p:sp>
          <p:nvSpPr>
            <p:cNvPr id="13" name="MH_Other_6">
              <a:extLst>
                <a:ext uri="{FF2B5EF4-FFF2-40B4-BE49-F238E27FC236}">
                  <a16:creationId xmlns="" xmlns:a16="http://schemas.microsoft.com/office/drawing/2014/main" id="{A847B508-C0EA-EF45-ADA8-A1FBC5A04A89}"/>
                </a:ext>
              </a:extLst>
            </p:cNvPr>
            <p:cNvSpPr txBox="1">
              <a:spLocks noChangeArrowheads="1"/>
            </p:cNvSpPr>
            <p:nvPr>
              <p:custDataLst>
                <p:tags r:id="rId17"/>
              </p:custDataLst>
            </p:nvPr>
          </p:nvSpPr>
          <p:spPr bwMode="auto">
            <a:xfrm>
              <a:off x="6136518" y="3672946"/>
              <a:ext cx="354815" cy="117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00A8A4"/>
                  </a:solidFill>
                  <a:ea typeface="幼圆" panose="02010509060101010101" pitchFamily="49" charset="-122"/>
                </a:rPr>
                <a:t>01</a:t>
              </a:r>
              <a:endParaRPr lang="zh-CN" altLang="en-US" sz="4800" b="1" dirty="0">
                <a:solidFill>
                  <a:srgbClr val="00A8A4"/>
                </a:solidFill>
                <a:ea typeface="幼圆" panose="02010509060101010101" pitchFamily="49" charset="-122"/>
              </a:endParaRPr>
            </a:p>
          </p:txBody>
        </p:sp>
      </p:grpSp>
      <p:grpSp>
        <p:nvGrpSpPr>
          <p:cNvPr id="14" name="组合 30">
            <a:extLst>
              <a:ext uri="{FF2B5EF4-FFF2-40B4-BE49-F238E27FC236}">
                <a16:creationId xmlns="" xmlns:a16="http://schemas.microsoft.com/office/drawing/2014/main" id="{B9F6D87D-2846-AD45-9108-5F8F47A858E9}"/>
              </a:ext>
            </a:extLst>
          </p:cNvPr>
          <p:cNvGrpSpPr/>
          <p:nvPr/>
        </p:nvGrpSpPr>
        <p:grpSpPr>
          <a:xfrm>
            <a:off x="372491" y="5162445"/>
            <a:ext cx="11528268" cy="1265418"/>
            <a:chOff x="5593998" y="5036735"/>
            <a:chExt cx="5981923" cy="1265418"/>
          </a:xfrm>
        </p:grpSpPr>
        <p:sp>
          <p:nvSpPr>
            <p:cNvPr id="15" name="MH_SubTitle_3">
              <a:extLst>
                <a:ext uri="{FF2B5EF4-FFF2-40B4-BE49-F238E27FC236}">
                  <a16:creationId xmlns="" xmlns:a16="http://schemas.microsoft.com/office/drawing/2014/main" id="{25F30985-D052-AE44-9B70-2D1B27BA1C06}"/>
                </a:ext>
              </a:extLst>
            </p:cNvPr>
            <p:cNvSpPr>
              <a:spLocks noChangeArrowheads="1"/>
            </p:cNvSpPr>
            <p:nvPr>
              <p:custDataLst>
                <p:tags r:id="rId8"/>
              </p:custDataLst>
            </p:nvPr>
          </p:nvSpPr>
          <p:spPr bwMode="auto">
            <a:xfrm>
              <a:off x="6099571" y="5036735"/>
              <a:ext cx="4141279" cy="5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b="1" dirty="0">
                  <a:solidFill>
                    <a:srgbClr val="0C7268"/>
                  </a:solidFill>
                  <a:latin typeface="微软雅黑" panose="020B0503020204020204" pitchFamily="34" charset="-122"/>
                  <a:ea typeface="微软雅黑" panose="020B0503020204020204" pitchFamily="34" charset="-122"/>
                  <a:cs typeface="Arial" panose="020B0604020202020204" pitchFamily="34" charset="0"/>
                </a:rPr>
                <a:t>经营管理</a:t>
              </a:r>
            </a:p>
          </p:txBody>
        </p:sp>
        <p:sp>
          <p:nvSpPr>
            <p:cNvPr id="16" name="MH_Other_7">
              <a:extLst>
                <a:ext uri="{FF2B5EF4-FFF2-40B4-BE49-F238E27FC236}">
                  <a16:creationId xmlns="" xmlns:a16="http://schemas.microsoft.com/office/drawing/2014/main" id="{1B39F925-2BFC-CD49-ACEE-E5FB0BE8CEBC}"/>
                </a:ext>
              </a:extLst>
            </p:cNvPr>
            <p:cNvSpPr/>
            <p:nvPr>
              <p:custDataLst>
                <p:tags r:id="rId9"/>
              </p:custDataLst>
            </p:nvPr>
          </p:nvSpPr>
          <p:spPr>
            <a:xfrm>
              <a:off x="5975845" y="5105784"/>
              <a:ext cx="61831" cy="1196369"/>
            </a:xfrm>
            <a:prstGeom prst="rect">
              <a:avLst/>
            </a:prstGeom>
            <a:solidFill>
              <a:srgbClr val="0C7268"/>
            </a:soli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17" name="MH_Text_3">
              <a:extLst>
                <a:ext uri="{FF2B5EF4-FFF2-40B4-BE49-F238E27FC236}">
                  <a16:creationId xmlns="" xmlns:a16="http://schemas.microsoft.com/office/drawing/2014/main" id="{E6DB0F35-BB05-0C44-9E8B-9AD69AA05426}"/>
                </a:ext>
              </a:extLst>
            </p:cNvPr>
            <p:cNvSpPr>
              <a:spLocks noChangeArrowheads="1"/>
            </p:cNvSpPr>
            <p:nvPr>
              <p:custDataLst>
                <p:tags r:id="rId10"/>
              </p:custDataLst>
            </p:nvPr>
          </p:nvSpPr>
          <p:spPr bwMode="auto">
            <a:xfrm>
              <a:off x="6085124" y="5621259"/>
              <a:ext cx="5490797" cy="58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40000"/>
                </a:lnSpc>
                <a:defRPr/>
              </a:pP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企业拥有自主品牌；取得相关管理体系认证，或产品生产执行国际、国内、行业标准，或是产品通过发达国家和地区产品认证（国际标准协会行业认证）。</a:t>
              </a:r>
            </a:p>
            <a:p>
              <a:pPr algn="just">
                <a:lnSpc>
                  <a:spcPct val="140000"/>
                </a:lnSpc>
                <a:defRPr/>
              </a:pP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a:r>
              <a:b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8" name="MH_Other_8">
              <a:extLst>
                <a:ext uri="{FF2B5EF4-FFF2-40B4-BE49-F238E27FC236}">
                  <a16:creationId xmlns="" xmlns:a16="http://schemas.microsoft.com/office/drawing/2014/main" id="{2A6D7293-3525-FD49-A7C8-5219A68287C4}"/>
                </a:ext>
              </a:extLst>
            </p:cNvPr>
            <p:cNvCxnSpPr>
              <a:cxnSpLocks noChangeShapeType="1"/>
            </p:cNvCxnSpPr>
            <p:nvPr>
              <p:custDataLst>
                <p:tags r:id="rId11"/>
              </p:custDataLst>
            </p:nvPr>
          </p:nvCxnSpPr>
          <p:spPr bwMode="auto">
            <a:xfrm>
              <a:off x="6128267" y="5571149"/>
              <a:ext cx="4612186" cy="0"/>
            </a:xfrm>
            <a:prstGeom prst="line">
              <a:avLst/>
            </a:prstGeom>
            <a:noFill/>
            <a:ln w="19050" algn="ctr">
              <a:solidFill>
                <a:srgbClr val="BFBFBF"/>
              </a:solidFill>
              <a:prstDash val="sysDash"/>
              <a:miter lim="800000"/>
              <a:headEnd/>
              <a:tailEnd/>
            </a:ln>
            <a:extLst>
              <a:ext uri="{909E8E84-426E-40DD-AFC4-6F175D3DCCD1}">
                <a14:hiddenFill xmlns:a14="http://schemas.microsoft.com/office/drawing/2010/main">
                  <a:noFill/>
                </a14:hiddenFill>
              </a:ext>
            </a:extLst>
          </p:spPr>
        </p:cxnSp>
        <p:sp>
          <p:nvSpPr>
            <p:cNvPr id="19" name="MH_Other_9">
              <a:extLst>
                <a:ext uri="{FF2B5EF4-FFF2-40B4-BE49-F238E27FC236}">
                  <a16:creationId xmlns="" xmlns:a16="http://schemas.microsoft.com/office/drawing/2014/main" id="{7488E7CC-26C7-C143-90C6-F4543D144A4D}"/>
                </a:ext>
              </a:extLst>
            </p:cNvPr>
            <p:cNvSpPr txBox="1">
              <a:spLocks noChangeArrowheads="1"/>
            </p:cNvSpPr>
            <p:nvPr>
              <p:custDataLst>
                <p:tags r:id="rId12"/>
              </p:custDataLst>
            </p:nvPr>
          </p:nvSpPr>
          <p:spPr bwMode="auto">
            <a:xfrm>
              <a:off x="5593998" y="5121601"/>
              <a:ext cx="383287" cy="11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0C7268"/>
                  </a:solidFill>
                  <a:ea typeface="幼圆" panose="02010509060101010101" pitchFamily="49" charset="-122"/>
                </a:rPr>
                <a:t>04</a:t>
              </a:r>
              <a:endParaRPr lang="zh-CN" altLang="en-US" sz="4800" b="1" dirty="0">
                <a:solidFill>
                  <a:srgbClr val="0C7268"/>
                </a:solidFill>
                <a:ea typeface="幼圆" panose="02010509060101010101" pitchFamily="49" charset="-122"/>
              </a:endParaRPr>
            </a:p>
          </p:txBody>
        </p:sp>
      </p:grpSp>
      <p:grpSp>
        <p:nvGrpSpPr>
          <p:cNvPr id="20" name="组合 36">
            <a:extLst>
              <a:ext uri="{FF2B5EF4-FFF2-40B4-BE49-F238E27FC236}">
                <a16:creationId xmlns="" xmlns:a16="http://schemas.microsoft.com/office/drawing/2014/main" id="{8D60DEB0-AF54-304E-B0CB-1D12F84EF5A3}"/>
              </a:ext>
            </a:extLst>
          </p:cNvPr>
          <p:cNvGrpSpPr/>
          <p:nvPr/>
        </p:nvGrpSpPr>
        <p:grpSpPr>
          <a:xfrm>
            <a:off x="933750" y="3636676"/>
            <a:ext cx="10836517" cy="1323652"/>
            <a:chOff x="6606498" y="2284496"/>
            <a:chExt cx="5305530" cy="1323652"/>
          </a:xfrm>
        </p:grpSpPr>
        <p:sp>
          <p:nvSpPr>
            <p:cNvPr id="21" name="MH_Other_1">
              <a:extLst>
                <a:ext uri="{FF2B5EF4-FFF2-40B4-BE49-F238E27FC236}">
                  <a16:creationId xmlns="" xmlns:a16="http://schemas.microsoft.com/office/drawing/2014/main" id="{7C9EF413-EF9B-2343-9E21-A5B672EA075E}"/>
                </a:ext>
              </a:extLst>
            </p:cNvPr>
            <p:cNvSpPr/>
            <p:nvPr>
              <p:custDataLst>
                <p:tags r:id="rId3"/>
              </p:custDataLst>
            </p:nvPr>
          </p:nvSpPr>
          <p:spPr>
            <a:xfrm>
              <a:off x="6966707" y="2284496"/>
              <a:ext cx="61831" cy="1196369"/>
            </a:xfrm>
            <a:prstGeom prst="rect">
              <a:avLst/>
            </a:prstGeom>
            <a:solidFill>
              <a:srgbClr val="92D050"/>
            </a:soli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22" name="MH_SubTitle_1">
              <a:extLst>
                <a:ext uri="{FF2B5EF4-FFF2-40B4-BE49-F238E27FC236}">
                  <a16:creationId xmlns="" xmlns:a16="http://schemas.microsoft.com/office/drawing/2014/main" id="{9846DEB5-8870-FE48-8FCF-F6C34860538E}"/>
                </a:ext>
              </a:extLst>
            </p:cNvPr>
            <p:cNvSpPr>
              <a:spLocks noChangeArrowheads="1"/>
            </p:cNvSpPr>
            <p:nvPr>
              <p:custDataLst>
                <p:tags r:id="rId4"/>
              </p:custDataLst>
            </p:nvPr>
          </p:nvSpPr>
          <p:spPr bwMode="auto">
            <a:xfrm>
              <a:off x="7053408" y="2290665"/>
              <a:ext cx="4141279" cy="5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b="1" dirty="0">
                  <a:solidFill>
                    <a:srgbClr val="92D050"/>
                  </a:solidFill>
                  <a:latin typeface="微软雅黑" panose="020B0503020204020204" pitchFamily="34" charset="-122"/>
                  <a:ea typeface="微软雅黑" panose="020B0503020204020204" pitchFamily="34" charset="-122"/>
                  <a:cs typeface="Arial" panose="020B0604020202020204" pitchFamily="34" charset="0"/>
                </a:rPr>
                <a:t>创新能力</a:t>
              </a:r>
            </a:p>
          </p:txBody>
        </p:sp>
        <p:sp>
          <p:nvSpPr>
            <p:cNvPr id="23" name="MH_Text_1">
              <a:extLst>
                <a:ext uri="{FF2B5EF4-FFF2-40B4-BE49-F238E27FC236}">
                  <a16:creationId xmlns="" xmlns:a16="http://schemas.microsoft.com/office/drawing/2014/main" id="{2BE12002-FFF4-7A48-8BF1-32BA4A074092}"/>
                </a:ext>
              </a:extLst>
            </p:cNvPr>
            <p:cNvSpPr>
              <a:spLocks noChangeArrowheads="1"/>
            </p:cNvSpPr>
            <p:nvPr>
              <p:custDataLst>
                <p:tags r:id="rId5"/>
              </p:custDataLst>
            </p:nvPr>
          </p:nvSpPr>
          <p:spPr bwMode="auto">
            <a:xfrm>
              <a:off x="7058382" y="2875492"/>
              <a:ext cx="4853646" cy="7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40000"/>
                </a:lnSpc>
                <a:defRPr/>
              </a:pP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企业拥有有效发明专利（含集成电路布图设计专有权，下同）</a:t>
              </a:r>
              <a:r>
                <a:rPr lang="en-US" altLang="zh-CN"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项或实用新型专利、外观设计专利、软件著作权</a:t>
              </a:r>
              <a:r>
                <a:rPr lang="en-US" altLang="zh-CN"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项及以上</a:t>
              </a:r>
              <a:r>
                <a:rPr lang="en-US" altLang="zh-CN"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自建或与高等院校、科研机构联合建立研发机构，设立技术研究院、企业技术中心、企业工程中心、院士专家工作站、博士后工作站等；企业在研发设计、生产制造、供应链管理等环节，至少</a:t>
              </a:r>
              <a:r>
                <a:rPr lang="en-US" altLang="zh-CN"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项核心业务采用信息系统支撑</a:t>
              </a:r>
              <a:r>
                <a:rPr lang="zh-CN" altLang="en-US" sz="12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p>
          </p:txBody>
        </p:sp>
        <p:cxnSp>
          <p:nvCxnSpPr>
            <p:cNvPr id="24" name="MH_Other_2">
              <a:extLst>
                <a:ext uri="{FF2B5EF4-FFF2-40B4-BE49-F238E27FC236}">
                  <a16:creationId xmlns="" xmlns:a16="http://schemas.microsoft.com/office/drawing/2014/main" id="{2436C2C2-0FFF-BA42-A18D-81E139481254}"/>
                </a:ext>
              </a:extLst>
            </p:cNvPr>
            <p:cNvCxnSpPr>
              <a:cxnSpLocks noChangeShapeType="1"/>
            </p:cNvCxnSpPr>
            <p:nvPr>
              <p:custDataLst>
                <p:tags r:id="rId6"/>
              </p:custDataLst>
            </p:nvPr>
          </p:nvCxnSpPr>
          <p:spPr bwMode="auto">
            <a:xfrm>
              <a:off x="7119130" y="2834208"/>
              <a:ext cx="4235084" cy="0"/>
            </a:xfrm>
            <a:prstGeom prst="line">
              <a:avLst/>
            </a:prstGeom>
            <a:noFill/>
            <a:ln w="19050" algn="ctr">
              <a:solidFill>
                <a:srgbClr val="BFBFBF"/>
              </a:solidFill>
              <a:prstDash val="sysDash"/>
              <a:miter lim="800000"/>
              <a:headEnd/>
              <a:tailEnd/>
            </a:ln>
            <a:extLst>
              <a:ext uri="{909E8E84-426E-40DD-AFC4-6F175D3DCCD1}">
                <a14:hiddenFill xmlns:a14="http://schemas.microsoft.com/office/drawing/2010/main">
                  <a:noFill/>
                </a14:hiddenFill>
              </a:ext>
            </a:extLst>
          </p:spPr>
        </p:cxnSp>
        <p:sp>
          <p:nvSpPr>
            <p:cNvPr id="25" name="MH_Other_3">
              <a:extLst>
                <a:ext uri="{FF2B5EF4-FFF2-40B4-BE49-F238E27FC236}">
                  <a16:creationId xmlns="" xmlns:a16="http://schemas.microsoft.com/office/drawing/2014/main" id="{FBDE9B59-EE42-2343-AD29-8736E5EAB706}"/>
                </a:ext>
              </a:extLst>
            </p:cNvPr>
            <p:cNvSpPr txBox="1">
              <a:spLocks noChangeArrowheads="1"/>
            </p:cNvSpPr>
            <p:nvPr>
              <p:custDataLst>
                <p:tags r:id="rId7"/>
              </p:custDataLst>
            </p:nvPr>
          </p:nvSpPr>
          <p:spPr bwMode="auto">
            <a:xfrm>
              <a:off x="6606498" y="2300313"/>
              <a:ext cx="361648" cy="118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b="1" dirty="0">
                  <a:solidFill>
                    <a:srgbClr val="92D050"/>
                  </a:solidFill>
                  <a:ea typeface="幼圆" panose="02010509060101010101" pitchFamily="49" charset="-122"/>
                </a:rPr>
                <a:t>03</a:t>
              </a:r>
              <a:endParaRPr lang="zh-CN" altLang="en-US" sz="4800" b="1" dirty="0">
                <a:solidFill>
                  <a:srgbClr val="92D050"/>
                </a:solidFill>
                <a:ea typeface="幼圆" panose="02010509060101010101" pitchFamily="49" charset="-122"/>
              </a:endParaRPr>
            </a:p>
          </p:txBody>
        </p:sp>
      </p:grpSp>
      <p:pic>
        <p:nvPicPr>
          <p:cNvPr id="26" name="图片 25"/>
          <p:cNvPicPr>
            <a:picLocks noChangeAspect="1"/>
          </p:cNvPicPr>
          <p:nvPr/>
        </p:nvPicPr>
        <p:blipFill>
          <a:blip r:embed="rId25"/>
          <a:stretch>
            <a:fillRect/>
          </a:stretch>
        </p:blipFill>
        <p:spPr>
          <a:xfrm>
            <a:off x="372491" y="278873"/>
            <a:ext cx="1597025" cy="566737"/>
          </a:xfrm>
          <a:prstGeom prst="rect">
            <a:avLst/>
          </a:prstGeom>
          <a:noFill/>
          <a:ln w="9525">
            <a:noFill/>
          </a:ln>
        </p:spPr>
      </p:pic>
      <p:pic>
        <p:nvPicPr>
          <p:cNvPr id="27" name="图片 26"/>
          <p:cNvPicPr>
            <a:picLocks noChangeAspect="1"/>
          </p:cNvPicPr>
          <p:nvPr/>
        </p:nvPicPr>
        <p:blipFill>
          <a:blip r:embed="rId26"/>
          <a:stretch>
            <a:fillRect/>
          </a:stretch>
        </p:blipFill>
        <p:spPr>
          <a:xfrm>
            <a:off x="1988566" y="740835"/>
            <a:ext cx="9791700" cy="104775"/>
          </a:xfrm>
          <a:prstGeom prst="rect">
            <a:avLst/>
          </a:prstGeom>
          <a:noFill/>
          <a:ln w="9525">
            <a:noFill/>
          </a:ln>
        </p:spPr>
      </p:pic>
      <p:grpSp>
        <p:nvGrpSpPr>
          <p:cNvPr id="28" name="组合 19"/>
          <p:cNvGrpSpPr/>
          <p:nvPr/>
        </p:nvGrpSpPr>
        <p:grpSpPr>
          <a:xfrm>
            <a:off x="596959" y="1127561"/>
            <a:ext cx="951874" cy="983377"/>
            <a:chOff x="900163" y="3075899"/>
            <a:chExt cx="539661" cy="530840"/>
          </a:xfrm>
        </p:grpSpPr>
        <p:sp>
          <p:nvSpPr>
            <p:cNvPr id="29" name="MH_Other_5"/>
            <p:cNvSpPr/>
            <p:nvPr>
              <p:custDataLst>
                <p:tags r:id="rId1"/>
              </p:custDataLst>
            </p:nvPr>
          </p:nvSpPr>
          <p:spPr>
            <a:xfrm>
              <a:off x="900163" y="3075899"/>
              <a:ext cx="539661" cy="5308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C726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dirty="0">
                <a:latin typeface="微软雅黑" panose="020B0503020204020204" charset="-122"/>
                <a:ea typeface="微软雅黑" panose="020B0503020204020204" charset="-122"/>
              </a:endParaRPr>
            </a:p>
          </p:txBody>
        </p:sp>
        <p:sp>
          <p:nvSpPr>
            <p:cNvPr id="30" name="MH_Other_6"/>
            <p:cNvSpPr/>
            <p:nvPr>
              <p:custDataLst>
                <p:tags r:id="rId2"/>
              </p:custDataLst>
            </p:nvPr>
          </p:nvSpPr>
          <p:spPr>
            <a:xfrm>
              <a:off x="974833" y="3149119"/>
              <a:ext cx="390321" cy="3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r>
                <a:rPr lang="zh-CN" altLang="en-US" sz="1430" b="1" dirty="0" smtClean="0">
                  <a:solidFill>
                    <a:srgbClr val="FFFFFF"/>
                  </a:solidFill>
                  <a:latin typeface="微软雅黑" panose="020B0503020204020204" charset="-122"/>
                  <a:ea typeface="微软雅黑" panose="020B0503020204020204" charset="-122"/>
                </a:rPr>
                <a:t>专项条件</a:t>
              </a:r>
              <a:endParaRPr lang="zh-CN" altLang="en-US" sz="1430" b="1" dirty="0">
                <a:solidFill>
                  <a:srgbClr val="FFFFFF"/>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2598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stretch>
            <a:fillRect/>
          </a:stretch>
        </p:blipFill>
        <p:spPr>
          <a:xfrm>
            <a:off x="0" y="0"/>
            <a:ext cx="12192000" cy="6858000"/>
          </a:xfrm>
          <a:prstGeom prst="rect">
            <a:avLst/>
          </a:prstGeom>
          <a:noFill/>
          <a:ln w="9525">
            <a:noFill/>
          </a:ln>
        </p:spPr>
      </p:pic>
      <p:sp>
        <p:nvSpPr>
          <p:cNvPr id="2" name="矩形 1"/>
          <p:cNvSpPr/>
          <p:nvPr/>
        </p:nvSpPr>
        <p:spPr>
          <a:xfrm>
            <a:off x="1713484" y="2302001"/>
            <a:ext cx="9631680" cy="2862322"/>
          </a:xfrm>
          <a:prstGeom prst="rect">
            <a:avLst/>
          </a:prstGeom>
          <a:ln>
            <a:solidFill>
              <a:srgbClr val="0C7268"/>
            </a:solidFill>
            <a:prstDash val="dashDot"/>
          </a:ln>
        </p:spPr>
        <p:txBody>
          <a:bodyPr wrap="square">
            <a:spAutoFit/>
          </a:bodyPr>
          <a:lstStyle/>
          <a:p>
            <a:r>
              <a:rPr lang="zh-CN" altLang="en-US" dirty="0">
                <a:solidFill>
                  <a:srgbClr val="070707"/>
                </a:solidFill>
                <a:latin typeface="SimSun" charset="-122"/>
              </a:rPr>
              <a:t/>
            </a:r>
            <a:br>
              <a:rPr lang="zh-CN" altLang="en-US" dirty="0">
                <a:solidFill>
                  <a:srgbClr val="070707"/>
                </a:solidFill>
                <a:latin typeface="SimSun" charset="-122"/>
              </a:rPr>
            </a:br>
            <a:r>
              <a:rPr lang="en-US" altLang="zh-CN" sz="1600" b="1" kern="100" dirty="0" smtClean="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上年度营业收入在</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亿元及以上，且近</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年研发经费支出占营业收入比重不低于</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p>
          <a:p>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a:r>
            <a:b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上年度营业收入</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5000</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万元（含）</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亿元（不含），且近</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年研发经费支出占营业收入比重不低于</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p>
          <a:p>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
            </a:r>
            <a:b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上年度营业收入不足</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5000</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万元，同时满足近</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年内新增股权融资额（实缴）</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8000</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万元（含）以上，且研发投入经费</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3000</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万元（含）以上，研发人员占企业职工总数比例</a:t>
            </a:r>
            <a:r>
              <a:rPr lang="en-US" altLang="zh-CN"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600" b="1" kern="100" dirty="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（含）以上，创新成果属于本通知“二、重点领域”细分行业关键技术，并有重大突破</a:t>
            </a:r>
            <a:r>
              <a:rPr lang="zh-CN" altLang="en-US" sz="1600" b="1" kern="100" dirty="0" smtClean="0">
                <a:solidFill>
                  <a:srgbClr val="40404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b="1" kern="100" dirty="0" smtClean="0">
              <a:solidFill>
                <a:srgbClr val="404040"/>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dirty="0">
                <a:solidFill>
                  <a:srgbClr val="070707"/>
                </a:solidFill>
                <a:latin typeface="SimSun" charset="-122"/>
              </a:rPr>
              <a:t>   </a:t>
            </a:r>
          </a:p>
        </p:txBody>
      </p:sp>
      <p:grpSp>
        <p:nvGrpSpPr>
          <p:cNvPr id="3" name="组合 19"/>
          <p:cNvGrpSpPr/>
          <p:nvPr/>
        </p:nvGrpSpPr>
        <p:grpSpPr>
          <a:xfrm>
            <a:off x="596959" y="1127561"/>
            <a:ext cx="951874" cy="983377"/>
            <a:chOff x="900163" y="3075899"/>
            <a:chExt cx="539661" cy="530840"/>
          </a:xfrm>
        </p:grpSpPr>
        <p:sp>
          <p:nvSpPr>
            <p:cNvPr id="4" name="MH_Other_5"/>
            <p:cNvSpPr/>
            <p:nvPr>
              <p:custDataLst>
                <p:tags r:id="rId1"/>
              </p:custDataLst>
            </p:nvPr>
          </p:nvSpPr>
          <p:spPr>
            <a:xfrm>
              <a:off x="900163" y="3075899"/>
              <a:ext cx="539661" cy="5308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C726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dirty="0">
                <a:latin typeface="微软雅黑" panose="020B0503020204020204" charset="-122"/>
                <a:ea typeface="微软雅黑" panose="020B0503020204020204" charset="-122"/>
              </a:endParaRPr>
            </a:p>
          </p:txBody>
        </p:sp>
        <p:sp>
          <p:nvSpPr>
            <p:cNvPr id="5" name="MH_Other_6"/>
            <p:cNvSpPr/>
            <p:nvPr>
              <p:custDataLst>
                <p:tags r:id="rId2"/>
              </p:custDataLst>
            </p:nvPr>
          </p:nvSpPr>
          <p:spPr>
            <a:xfrm>
              <a:off x="974833" y="3149119"/>
              <a:ext cx="390321" cy="3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r>
                <a:rPr lang="zh-CN" altLang="en-US" sz="1430" b="1" dirty="0" smtClean="0">
                  <a:solidFill>
                    <a:srgbClr val="FFFFFF"/>
                  </a:solidFill>
                  <a:latin typeface="微软雅黑" panose="020B0503020204020204" charset="-122"/>
                  <a:ea typeface="微软雅黑" panose="020B0503020204020204" charset="-122"/>
                </a:rPr>
                <a:t>分类条件</a:t>
              </a:r>
              <a:endParaRPr lang="zh-CN" altLang="en-US" sz="1430" b="1" dirty="0">
                <a:solidFill>
                  <a:srgbClr val="FFFFFF"/>
                </a:solidFill>
                <a:latin typeface="微软雅黑" panose="020B0503020204020204" charset="-122"/>
                <a:ea typeface="微软雅黑" panose="020B0503020204020204" charset="-122"/>
              </a:endParaRPr>
            </a:p>
          </p:txBody>
        </p:sp>
      </p:grpSp>
      <p:pic>
        <p:nvPicPr>
          <p:cNvPr id="6" name="图片 5"/>
          <p:cNvPicPr>
            <a:picLocks noChangeAspect="1"/>
          </p:cNvPicPr>
          <p:nvPr/>
        </p:nvPicPr>
        <p:blipFill>
          <a:blip r:embed="rId5"/>
          <a:stretch>
            <a:fillRect/>
          </a:stretch>
        </p:blipFill>
        <p:spPr>
          <a:xfrm>
            <a:off x="372491" y="278873"/>
            <a:ext cx="1597025" cy="566737"/>
          </a:xfrm>
          <a:prstGeom prst="rect">
            <a:avLst/>
          </a:prstGeom>
          <a:noFill/>
          <a:ln w="9525">
            <a:noFill/>
          </a:ln>
        </p:spPr>
      </p:pic>
      <p:pic>
        <p:nvPicPr>
          <p:cNvPr id="7" name="图片 6"/>
          <p:cNvPicPr>
            <a:picLocks noChangeAspect="1"/>
          </p:cNvPicPr>
          <p:nvPr/>
        </p:nvPicPr>
        <p:blipFill>
          <a:blip r:embed="rId6"/>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2114470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 name="矩形 1"/>
          <p:cNvSpPr/>
          <p:nvPr/>
        </p:nvSpPr>
        <p:spPr>
          <a:xfrm>
            <a:off x="902208" y="2996613"/>
            <a:ext cx="10192511" cy="2954655"/>
          </a:xfrm>
          <a:prstGeom prst="rect">
            <a:avLst/>
          </a:prstGeom>
          <a:ln>
            <a:solidFill>
              <a:srgbClr val="0C7268"/>
            </a:solidFill>
          </a:ln>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一、工作</a:t>
            </a:r>
            <a:r>
              <a:rPr lang="zh-CN" altLang="en-US" dirty="0" smtClean="0">
                <a:latin typeface="微软雅黑" panose="020B0503020204020204" pitchFamily="34" charset="-122"/>
                <a:ea typeface="微软雅黑" panose="020B0503020204020204" pitchFamily="34" charset="-122"/>
              </a:rPr>
              <a:t>目标</a:t>
            </a:r>
          </a:p>
          <a:p>
            <a:pPr algn="just">
              <a:lnSpc>
                <a:spcPct val="150000"/>
              </a:lnSpc>
            </a:pPr>
            <a:endParaRPr lang="zh-CN" altLang="en-US" sz="1600" dirty="0" smtClean="0">
              <a:latin typeface="微软雅黑" panose="020B0503020204020204" pitchFamily="34" charset="-122"/>
              <a:ea typeface="微软雅黑" panose="020B0503020204020204" pitchFamily="34" charset="-122"/>
            </a:endParaRPr>
          </a:p>
          <a:p>
            <a:pPr algn="just">
              <a:lnSpc>
                <a:spcPct val="150000"/>
              </a:lnSpc>
            </a:pPr>
            <a:r>
              <a:rPr lang="zh-CN" altLang="en-US" sz="1600" dirty="0" smtClean="0">
                <a:latin typeface="微软雅黑" panose="020B0503020204020204" pitchFamily="34" charset="-122"/>
                <a:ea typeface="微软雅黑" panose="020B0503020204020204" pitchFamily="34" charset="-122"/>
              </a:rPr>
              <a:t>以</a:t>
            </a:r>
            <a:r>
              <a:rPr lang="zh-CN" altLang="en-US" sz="1600" dirty="0">
                <a:latin typeface="微软雅黑" panose="020B0503020204020204" pitchFamily="34" charset="-122"/>
                <a:ea typeface="微软雅黑" panose="020B0503020204020204" pitchFamily="34" charset="-122"/>
              </a:rPr>
              <a:t>习近平新时代中国特色社会主义思想为指导，着眼于推进中小企业高质量发展和助推构建双循环新发展格局，</a:t>
            </a:r>
            <a:r>
              <a:rPr lang="en-US" altLang="zh-CN" sz="1600" dirty="0">
                <a:latin typeface="微软雅黑" panose="020B0503020204020204" pitchFamily="34" charset="-122"/>
                <a:ea typeface="微软雅黑" panose="020B0503020204020204" pitchFamily="34" charset="-122"/>
              </a:rPr>
              <a:t>2021-2025</a:t>
            </a:r>
            <a:r>
              <a:rPr lang="zh-CN" altLang="en-US" sz="1600" dirty="0">
                <a:latin typeface="微软雅黑" panose="020B0503020204020204" pitchFamily="34" charset="-122"/>
                <a:ea typeface="微软雅黑" panose="020B0503020204020204" pitchFamily="34" charset="-122"/>
              </a:rPr>
              <a:t>年，中央财政累计安排</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亿元以上奖补资金，引导地方完善扶持政策和公共服务体系，分三批（每批不超过三年）重点支持</a:t>
            </a:r>
            <a:r>
              <a:rPr lang="en-US" altLang="zh-CN" sz="1600" dirty="0">
                <a:latin typeface="微软雅黑" panose="020B0503020204020204" pitchFamily="34" charset="-122"/>
                <a:ea typeface="微软雅黑" panose="020B0503020204020204" pitchFamily="34" charset="-122"/>
              </a:rPr>
              <a:t>1000</a:t>
            </a:r>
            <a:r>
              <a:rPr lang="zh-CN" altLang="en-US" sz="1600" dirty="0">
                <a:latin typeface="微软雅黑" panose="020B0503020204020204" pitchFamily="34" charset="-122"/>
                <a:ea typeface="微软雅黑" panose="020B0503020204020204" pitchFamily="34" charset="-122"/>
              </a:rPr>
              <a:t>余家国家级专精特新“小巨人”企业（以下简称重点“小巨人”企业）高质量发展，促进这些企业发挥示范作用，并通过支持部分国家（或省级）中小企业公共服务示范平台（以下简称公共服务示范平台）强化服务水平，聚集资金、人才和技术等资源，带动</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万家左右中小企业成长为国家级专精特新“小巨人”企业。</a:t>
            </a:r>
          </a:p>
        </p:txBody>
      </p:sp>
      <p:sp>
        <p:nvSpPr>
          <p:cNvPr id="4" name="矩形 3"/>
          <p:cNvSpPr/>
          <p:nvPr/>
        </p:nvSpPr>
        <p:spPr>
          <a:xfrm>
            <a:off x="999743" y="984427"/>
            <a:ext cx="9272409" cy="1892826"/>
          </a:xfrm>
          <a:prstGeom prst="rect">
            <a:avLst/>
          </a:prstGeom>
        </p:spPr>
        <p:txBody>
          <a:bodyPr wrap="square">
            <a:spAutoFit/>
          </a:bodyPr>
          <a:lstStyle/>
          <a:p>
            <a:pPr algn="ctr">
              <a:lnSpc>
                <a:spcPct val="150000"/>
              </a:lnSpc>
            </a:pPr>
            <a:r>
              <a:rPr lang="zh-CN" altLang="en-US" sz="3000" b="1" dirty="0">
                <a:solidFill>
                  <a:srgbClr val="C00000"/>
                </a:solidFill>
                <a:latin typeface="微软雅黑" panose="020B0503020204020204" charset="-122"/>
                <a:ea typeface="微软雅黑" panose="020B0503020204020204" charset="-122"/>
              </a:rPr>
              <a:t>财政部 工业和</a:t>
            </a:r>
            <a:r>
              <a:rPr lang="zh-CN" altLang="en-US" sz="3000" b="1" dirty="0" smtClean="0">
                <a:solidFill>
                  <a:srgbClr val="C00000"/>
                </a:solidFill>
                <a:latin typeface="微软雅黑" panose="020B0503020204020204" charset="-122"/>
                <a:ea typeface="微软雅黑" panose="020B0503020204020204" charset="-122"/>
              </a:rPr>
              <a:t>信息化部</a:t>
            </a:r>
            <a:r>
              <a:rPr lang="en-US" altLang="zh-CN" sz="3000" b="1" dirty="0" smtClean="0">
                <a:solidFill>
                  <a:srgbClr val="C00000"/>
                </a:solidFill>
                <a:latin typeface="微软雅黑" panose="020B0503020204020204" charset="-122"/>
                <a:ea typeface="微软雅黑" panose="020B0503020204020204" charset="-122"/>
              </a:rPr>
              <a:t>《</a:t>
            </a:r>
            <a:r>
              <a:rPr lang="zh-CN" altLang="en-US" sz="3000" b="1" dirty="0" smtClean="0">
                <a:solidFill>
                  <a:srgbClr val="C00000"/>
                </a:solidFill>
                <a:latin typeface="微软雅黑" panose="020B0503020204020204" charset="-122"/>
                <a:ea typeface="微软雅黑" panose="020B0503020204020204" charset="-122"/>
              </a:rPr>
              <a:t>关于</a:t>
            </a:r>
            <a:r>
              <a:rPr lang="zh-CN" altLang="en-US" sz="3000" b="1" dirty="0">
                <a:solidFill>
                  <a:srgbClr val="C00000"/>
                </a:solidFill>
                <a:latin typeface="微软雅黑" panose="020B0503020204020204" charset="-122"/>
                <a:ea typeface="微软雅黑" panose="020B0503020204020204" charset="-122"/>
              </a:rPr>
              <a:t>支持“专精特新”</a:t>
            </a:r>
          </a:p>
          <a:p>
            <a:pPr algn="ctr">
              <a:lnSpc>
                <a:spcPct val="150000"/>
              </a:lnSpc>
            </a:pPr>
            <a:r>
              <a:rPr lang="zh-CN" altLang="en-US" sz="3000" b="1" dirty="0">
                <a:solidFill>
                  <a:srgbClr val="C00000"/>
                </a:solidFill>
                <a:latin typeface="微软雅黑" panose="020B0503020204020204" charset="-122"/>
                <a:ea typeface="微软雅黑" panose="020B0503020204020204" charset="-122"/>
              </a:rPr>
              <a:t>中小企业高质量发展的</a:t>
            </a:r>
            <a:r>
              <a:rPr lang="zh-CN" altLang="en-US" sz="3000" b="1" dirty="0" smtClean="0">
                <a:solidFill>
                  <a:srgbClr val="C00000"/>
                </a:solidFill>
                <a:latin typeface="微软雅黑" panose="020B0503020204020204" charset="-122"/>
                <a:ea typeface="微软雅黑" panose="020B0503020204020204" charset="-122"/>
              </a:rPr>
              <a:t>通知</a:t>
            </a:r>
            <a:r>
              <a:rPr lang="en-US" altLang="zh-CN" sz="3000" b="1" dirty="0" smtClean="0">
                <a:solidFill>
                  <a:srgbClr val="C00000"/>
                </a:solidFill>
                <a:latin typeface="微软雅黑" panose="020B0503020204020204" charset="-122"/>
                <a:ea typeface="微软雅黑" panose="020B0503020204020204" charset="-122"/>
              </a:rPr>
              <a:t>》</a:t>
            </a:r>
            <a:endParaRPr lang="en-US" altLang="zh-CN" sz="3000" b="1" dirty="0">
              <a:solidFill>
                <a:srgbClr val="C00000"/>
              </a:solidFill>
              <a:latin typeface="微软雅黑" panose="020B0503020204020204" charset="-122"/>
              <a:ea typeface="微软雅黑" panose="020B0503020204020204" charset="-122"/>
            </a:endParaRPr>
          </a:p>
          <a:p>
            <a:pPr algn="ctr">
              <a:lnSpc>
                <a:spcPct val="150000"/>
              </a:lnSpc>
            </a:pPr>
            <a:r>
              <a:rPr lang="zh-CN" altLang="en-US" b="1" dirty="0">
                <a:solidFill>
                  <a:srgbClr val="C00000"/>
                </a:solidFill>
                <a:latin typeface="微软雅黑" panose="020B0503020204020204" charset="-122"/>
                <a:ea typeface="微软雅黑" panose="020B0503020204020204" charset="-122"/>
              </a:rPr>
              <a:t>财建</a:t>
            </a:r>
            <a:r>
              <a:rPr lang="en-US" altLang="zh-CN" b="1" dirty="0">
                <a:solidFill>
                  <a:srgbClr val="C00000"/>
                </a:solidFill>
                <a:latin typeface="微软雅黑" panose="020B0503020204020204" charset="-122"/>
                <a:ea typeface="微软雅黑" panose="020B0503020204020204" charset="-122"/>
              </a:rPr>
              <a:t>〔2021〕2</a:t>
            </a:r>
            <a:r>
              <a:rPr lang="zh-CN" altLang="en-US" b="1" dirty="0">
                <a:solidFill>
                  <a:srgbClr val="C00000"/>
                </a:solidFill>
                <a:latin typeface="微软雅黑" panose="020B0503020204020204" charset="-122"/>
                <a:ea typeface="微软雅黑" panose="020B0503020204020204" charset="-122"/>
              </a:rPr>
              <a:t>号</a:t>
            </a:r>
          </a:p>
        </p:txBody>
      </p:sp>
      <p:pic>
        <p:nvPicPr>
          <p:cNvPr id="5" name="图片 4"/>
          <p:cNvPicPr>
            <a:picLocks noChangeAspect="1"/>
          </p:cNvPicPr>
          <p:nvPr/>
        </p:nvPicPr>
        <p:blipFill>
          <a:blip r:embed="rId3"/>
          <a:stretch>
            <a:fillRect/>
          </a:stretch>
        </p:blipFill>
        <p:spPr>
          <a:xfrm>
            <a:off x="372491" y="278873"/>
            <a:ext cx="1597025" cy="566737"/>
          </a:xfrm>
          <a:prstGeom prst="rect">
            <a:avLst/>
          </a:prstGeom>
          <a:noFill/>
          <a:ln w="9525">
            <a:noFill/>
          </a:ln>
        </p:spPr>
      </p:pic>
      <p:pic>
        <p:nvPicPr>
          <p:cNvPr id="6" name="图片 5"/>
          <p:cNvPicPr>
            <a:picLocks noChangeAspect="1"/>
          </p:cNvPicPr>
          <p:nvPr/>
        </p:nvPicPr>
        <p:blipFill>
          <a:blip r:embed="rId4"/>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2143872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a:stretch>
            <a:fillRect/>
          </a:stretch>
        </p:blipFill>
        <p:spPr>
          <a:xfrm>
            <a:off x="0" y="0"/>
            <a:ext cx="12192000" cy="6858000"/>
          </a:xfrm>
          <a:prstGeom prst="rect">
            <a:avLst/>
          </a:prstGeom>
          <a:noFill/>
          <a:ln w="9525">
            <a:noFill/>
          </a:ln>
        </p:spPr>
      </p:pic>
      <p:grpSp>
        <p:nvGrpSpPr>
          <p:cNvPr id="3" name="组合 19"/>
          <p:cNvGrpSpPr/>
          <p:nvPr/>
        </p:nvGrpSpPr>
        <p:grpSpPr>
          <a:xfrm>
            <a:off x="596959" y="1127561"/>
            <a:ext cx="951874" cy="983377"/>
            <a:chOff x="900163" y="3075899"/>
            <a:chExt cx="539661" cy="530840"/>
          </a:xfrm>
        </p:grpSpPr>
        <p:sp>
          <p:nvSpPr>
            <p:cNvPr id="4" name="MH_Other_5"/>
            <p:cNvSpPr/>
            <p:nvPr>
              <p:custDataLst>
                <p:tags r:id="rId1"/>
              </p:custDataLst>
            </p:nvPr>
          </p:nvSpPr>
          <p:spPr>
            <a:xfrm>
              <a:off x="900163" y="3075899"/>
              <a:ext cx="539661" cy="5308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C726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dirty="0">
                <a:latin typeface="微软雅黑" panose="020B0503020204020204" charset="-122"/>
                <a:ea typeface="微软雅黑" panose="020B0503020204020204" charset="-122"/>
              </a:endParaRPr>
            </a:p>
          </p:txBody>
        </p:sp>
        <p:sp>
          <p:nvSpPr>
            <p:cNvPr id="5" name="MH_Other_6"/>
            <p:cNvSpPr/>
            <p:nvPr>
              <p:custDataLst>
                <p:tags r:id="rId2"/>
              </p:custDataLst>
            </p:nvPr>
          </p:nvSpPr>
          <p:spPr>
            <a:xfrm>
              <a:off x="974833" y="3149119"/>
              <a:ext cx="390321" cy="3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r>
                <a:rPr lang="zh-CN" altLang="en-US" sz="1430" b="1" dirty="0" smtClean="0">
                  <a:solidFill>
                    <a:srgbClr val="FFFFFF"/>
                  </a:solidFill>
                  <a:latin typeface="微软雅黑" panose="020B0503020204020204" charset="-122"/>
                  <a:ea typeface="微软雅黑" panose="020B0503020204020204" charset="-122"/>
                </a:rPr>
                <a:t>支持对象</a:t>
              </a:r>
              <a:endParaRPr lang="zh-CN" altLang="en-US" sz="1430" b="1" dirty="0">
                <a:solidFill>
                  <a:srgbClr val="FFFFFF"/>
                </a:solidFill>
                <a:latin typeface="微软雅黑" panose="020B0503020204020204" charset="-122"/>
                <a:ea typeface="微软雅黑" panose="020B0503020204020204" charset="-122"/>
              </a:endParaRPr>
            </a:p>
          </p:txBody>
        </p:sp>
      </p:grpSp>
      <p:pic>
        <p:nvPicPr>
          <p:cNvPr id="6" name="图片 5"/>
          <p:cNvPicPr>
            <a:picLocks noChangeAspect="1"/>
          </p:cNvPicPr>
          <p:nvPr/>
        </p:nvPicPr>
        <p:blipFill>
          <a:blip r:embed="rId5"/>
          <a:stretch>
            <a:fillRect/>
          </a:stretch>
        </p:blipFill>
        <p:spPr>
          <a:xfrm>
            <a:off x="372491" y="278873"/>
            <a:ext cx="1597025" cy="566737"/>
          </a:xfrm>
          <a:prstGeom prst="rect">
            <a:avLst/>
          </a:prstGeom>
          <a:noFill/>
          <a:ln w="9525">
            <a:noFill/>
          </a:ln>
        </p:spPr>
      </p:pic>
      <p:pic>
        <p:nvPicPr>
          <p:cNvPr id="7" name="图片 6"/>
          <p:cNvPicPr>
            <a:picLocks noChangeAspect="1"/>
          </p:cNvPicPr>
          <p:nvPr/>
        </p:nvPicPr>
        <p:blipFill>
          <a:blip r:embed="rId6"/>
          <a:stretch>
            <a:fillRect/>
          </a:stretch>
        </p:blipFill>
        <p:spPr>
          <a:xfrm>
            <a:off x="1988566" y="740835"/>
            <a:ext cx="9791700" cy="104775"/>
          </a:xfrm>
          <a:prstGeom prst="rect">
            <a:avLst/>
          </a:prstGeom>
          <a:noFill/>
          <a:ln w="9525">
            <a:noFill/>
          </a:ln>
        </p:spPr>
      </p:pic>
      <p:grpSp>
        <p:nvGrpSpPr>
          <p:cNvPr id="8" name="组合 46"/>
          <p:cNvGrpSpPr/>
          <p:nvPr/>
        </p:nvGrpSpPr>
        <p:grpSpPr>
          <a:xfrm>
            <a:off x="596959" y="2246577"/>
            <a:ext cx="10463282" cy="3720294"/>
            <a:chOff x="917922" y="2062851"/>
            <a:chExt cx="13544636" cy="4712854"/>
          </a:xfrm>
        </p:grpSpPr>
        <p:grpSp>
          <p:nvGrpSpPr>
            <p:cNvPr id="10" name="组合 8"/>
            <p:cNvGrpSpPr/>
            <p:nvPr/>
          </p:nvGrpSpPr>
          <p:grpSpPr>
            <a:xfrm>
              <a:off x="8043751" y="2292786"/>
              <a:ext cx="2948052" cy="2950158"/>
              <a:chOff x="2421205" y="3966623"/>
              <a:chExt cx="1962787" cy="1932127"/>
            </a:xfrm>
            <a:solidFill>
              <a:srgbClr val="82C4C7"/>
            </a:solidFill>
          </p:grpSpPr>
          <p:sp>
            <p:nvSpPr>
              <p:cNvPr id="22" name="圆: 空心 21"/>
              <p:cNvSpPr/>
              <p:nvPr/>
            </p:nvSpPr>
            <p:spPr>
              <a:xfrm>
                <a:off x="2421205" y="3966623"/>
                <a:ext cx="1962787" cy="1927705"/>
              </a:xfrm>
              <a:prstGeom prst="donut">
                <a:avLst>
                  <a:gd name="adj" fmla="val 13020"/>
                </a:avLst>
              </a:prstGeom>
              <a:solidFill>
                <a:srgbClr val="DF8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23" name="半闭框 22"/>
              <p:cNvSpPr/>
              <p:nvPr/>
            </p:nvSpPr>
            <p:spPr>
              <a:xfrm rot="5697534">
                <a:off x="2481899" y="4453647"/>
                <a:ext cx="266877" cy="233529"/>
              </a:xfrm>
              <a:prstGeom prst="halfFrame">
                <a:avLst>
                  <a:gd name="adj1" fmla="val 5282"/>
                  <a:gd name="adj2" fmla="val 656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4" name="半闭框 23"/>
              <p:cNvSpPr/>
              <p:nvPr/>
            </p:nvSpPr>
            <p:spPr>
              <a:xfrm rot="8156090">
                <a:off x="3185662" y="3991399"/>
                <a:ext cx="266877" cy="233529"/>
              </a:xfrm>
              <a:prstGeom prst="halfFrame">
                <a:avLst>
                  <a:gd name="adj1" fmla="val 5282"/>
                  <a:gd name="adj2" fmla="val 656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5" name="半闭框 24"/>
              <p:cNvSpPr/>
              <p:nvPr/>
            </p:nvSpPr>
            <p:spPr>
              <a:xfrm rot="10636007">
                <a:off x="3981365" y="4413224"/>
                <a:ext cx="266877" cy="233529"/>
              </a:xfrm>
              <a:prstGeom prst="halfFrame">
                <a:avLst>
                  <a:gd name="adj1" fmla="val 5282"/>
                  <a:gd name="adj2" fmla="val 656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6" name="半闭框 25"/>
              <p:cNvSpPr/>
              <p:nvPr/>
            </p:nvSpPr>
            <p:spPr>
              <a:xfrm rot="16664584">
                <a:off x="3970372" y="5328525"/>
                <a:ext cx="266877" cy="233529"/>
              </a:xfrm>
              <a:prstGeom prst="halfFrame">
                <a:avLst>
                  <a:gd name="adj1" fmla="val 5282"/>
                  <a:gd name="adj2" fmla="val 656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7" name="半闭框 26"/>
              <p:cNvSpPr/>
              <p:nvPr/>
            </p:nvSpPr>
            <p:spPr>
              <a:xfrm rot="1556668">
                <a:off x="2545560" y="5278361"/>
                <a:ext cx="266877" cy="233529"/>
              </a:xfrm>
              <a:prstGeom prst="halfFrame">
                <a:avLst>
                  <a:gd name="adj1" fmla="val 5282"/>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8" name="半闭框 27"/>
              <p:cNvSpPr/>
              <p:nvPr/>
            </p:nvSpPr>
            <p:spPr>
              <a:xfrm rot="20011283">
                <a:off x="3199784" y="5665221"/>
                <a:ext cx="266877" cy="233529"/>
              </a:xfrm>
              <a:prstGeom prst="halfFrame">
                <a:avLst>
                  <a:gd name="adj1" fmla="val 5282"/>
                  <a:gd name="adj2" fmla="val 656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sp>
          <p:nvSpPr>
            <p:cNvPr id="11" name="文本框 10"/>
            <p:cNvSpPr txBox="1"/>
            <p:nvPr/>
          </p:nvSpPr>
          <p:spPr>
            <a:xfrm>
              <a:off x="8023571" y="3489879"/>
              <a:ext cx="402981" cy="428879"/>
            </a:xfrm>
            <a:prstGeom prst="rect">
              <a:avLst/>
            </a:prstGeom>
            <a:noFill/>
          </p:spPr>
          <p:txBody>
            <a:bodyPr wrap="none" rtlCol="0">
              <a:spAutoFit/>
            </a:bodyPr>
            <a:lstStyle/>
            <a:p>
              <a:r>
                <a:rPr lang="en-US" altLang="zh-CN" sz="1600" b="1" dirty="0">
                  <a:solidFill>
                    <a:schemeClr val="bg1"/>
                  </a:solidFill>
                  <a:latin typeface="微软雅黑" panose="020B0503020204020204" charset="-122"/>
                  <a:ea typeface="微软雅黑" panose="020B0503020204020204" charset="-122"/>
                </a:rPr>
                <a:t>1</a:t>
              </a:r>
              <a:endParaRPr lang="zh-CN" altLang="en-US" sz="160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8784139" y="2394152"/>
              <a:ext cx="239133" cy="428879"/>
            </a:xfrm>
            <a:prstGeom prst="rect">
              <a:avLst/>
            </a:prstGeom>
            <a:noFill/>
          </p:spPr>
          <p:txBody>
            <a:bodyPr wrap="none" rtlCol="0">
              <a:spAutoFit/>
            </a:bodyPr>
            <a:lstStyle/>
            <a:p>
              <a:endParaRPr lang="zh-CN" altLang="en-US" sz="160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10075079" y="2465260"/>
              <a:ext cx="239133" cy="428879"/>
            </a:xfrm>
            <a:prstGeom prst="rect">
              <a:avLst/>
            </a:prstGeom>
            <a:noFill/>
          </p:spPr>
          <p:txBody>
            <a:bodyPr wrap="none" rtlCol="0">
              <a:spAutoFit/>
            </a:bodyPr>
            <a:lstStyle/>
            <a:p>
              <a:endParaRPr lang="zh-CN" altLang="en-US" sz="1600" b="1" dirty="0">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10523510" y="3779348"/>
              <a:ext cx="239133" cy="428879"/>
            </a:xfrm>
            <a:prstGeom prst="rect">
              <a:avLst/>
            </a:prstGeom>
            <a:noFill/>
          </p:spPr>
          <p:txBody>
            <a:bodyPr wrap="none" rtlCol="0">
              <a:spAutoFit/>
            </a:bodyPr>
            <a:lstStyle/>
            <a:p>
              <a:endParaRPr lang="zh-CN" altLang="en-US" sz="1600" b="1" dirty="0">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9742774" y="4763213"/>
              <a:ext cx="402981" cy="428879"/>
            </a:xfrm>
            <a:prstGeom prst="rect">
              <a:avLst/>
            </a:prstGeom>
            <a:noFill/>
          </p:spPr>
          <p:txBody>
            <a:bodyPr wrap="none" rtlCol="0">
              <a:spAutoFit/>
            </a:bodyPr>
            <a:lstStyle/>
            <a:p>
              <a:r>
                <a:rPr lang="en-US" altLang="zh-CN" sz="1600" b="1" dirty="0" smtClean="0">
                  <a:solidFill>
                    <a:schemeClr val="bg1"/>
                  </a:solidFill>
                  <a:latin typeface="微软雅黑" panose="020B0503020204020204" charset="-122"/>
                  <a:ea typeface="微软雅黑" panose="020B0503020204020204" charset="-122"/>
                </a:rPr>
                <a:t>2</a:t>
              </a:r>
              <a:endParaRPr lang="zh-CN" altLang="en-US" sz="1600" b="1" dirty="0">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8563908" y="4559984"/>
              <a:ext cx="239133" cy="428879"/>
            </a:xfrm>
            <a:prstGeom prst="rect">
              <a:avLst/>
            </a:prstGeom>
            <a:noFill/>
          </p:spPr>
          <p:txBody>
            <a:bodyPr wrap="none" rtlCol="0">
              <a:spAutoFit/>
            </a:bodyPr>
            <a:lstStyle/>
            <a:p>
              <a:endParaRPr lang="zh-CN" altLang="en-US" sz="1600" b="1" dirty="0">
                <a:solidFill>
                  <a:schemeClr val="bg1"/>
                </a:solidFill>
                <a:latin typeface="微软雅黑" panose="020B0503020204020204" charset="-122"/>
                <a:ea typeface="微软雅黑" panose="020B0503020204020204" charset="-122"/>
              </a:endParaRPr>
            </a:p>
          </p:txBody>
        </p:sp>
        <p:sp>
          <p:nvSpPr>
            <p:cNvPr id="18" name="文本框 17"/>
            <p:cNvSpPr txBox="1"/>
            <p:nvPr/>
          </p:nvSpPr>
          <p:spPr>
            <a:xfrm>
              <a:off x="917922" y="2062851"/>
              <a:ext cx="7091568" cy="1364616"/>
            </a:xfrm>
            <a:prstGeom prst="rect">
              <a:avLst/>
            </a:prstGeom>
            <a:noFill/>
            <a:ln>
              <a:solidFill>
                <a:schemeClr val="accent6">
                  <a:lumMod val="25000"/>
                </a:schemeClr>
              </a:solidFill>
            </a:ln>
          </p:spPr>
          <p:txBody>
            <a:bodyPr wrap="square" rtlCol="0">
              <a:spAutoFit/>
            </a:bodyPr>
            <a:lstStyle/>
            <a:p>
              <a:r>
                <a:rPr lang="zh-CN" altLang="en-US" sz="1600" b="1" dirty="0" smtClean="0">
                  <a:solidFill>
                    <a:srgbClr val="0C7268"/>
                  </a:solidFill>
                  <a:latin typeface="微软雅黑" panose="020B0503020204020204" charset="-122"/>
                  <a:ea typeface="微软雅黑" panose="020B0503020204020204" charset="-122"/>
                </a:rPr>
                <a:t>一是重点</a:t>
              </a:r>
              <a:r>
                <a:rPr lang="zh-CN" altLang="en-US" sz="1600" b="1" dirty="0">
                  <a:solidFill>
                    <a:srgbClr val="0C7268"/>
                  </a:solidFill>
                  <a:latin typeface="微软雅黑" panose="020B0503020204020204" charset="-122"/>
                  <a:ea typeface="微软雅黑" panose="020B0503020204020204" charset="-122"/>
                </a:rPr>
                <a:t>“小巨人”企业由工业和信息化部商财政部从已认定的专精特新“小巨人”企业中择优选定（不含已在上交所主板、科创板和深交所主板、中小板、创业板，以及境外公开发行股票的）</a:t>
              </a:r>
            </a:p>
          </p:txBody>
        </p:sp>
        <p:sp>
          <p:nvSpPr>
            <p:cNvPr id="20" name="文本框 19"/>
            <p:cNvSpPr txBox="1"/>
            <p:nvPr/>
          </p:nvSpPr>
          <p:spPr>
            <a:xfrm>
              <a:off x="7083060" y="5411089"/>
              <a:ext cx="7379498" cy="1364616"/>
            </a:xfrm>
            <a:prstGeom prst="rect">
              <a:avLst/>
            </a:prstGeom>
            <a:noFill/>
            <a:ln>
              <a:solidFill>
                <a:schemeClr val="accent6">
                  <a:lumMod val="25000"/>
                </a:schemeClr>
              </a:solidFill>
            </a:ln>
          </p:spPr>
          <p:txBody>
            <a:bodyPr wrap="square" rtlCol="0">
              <a:spAutoFit/>
            </a:bodyPr>
            <a:lstStyle/>
            <a:p>
              <a:r>
                <a:rPr lang="zh-CN" altLang="en-US" sz="1600" b="1" dirty="0">
                  <a:solidFill>
                    <a:srgbClr val="0C7268"/>
                  </a:solidFill>
                  <a:latin typeface="微软雅黑" panose="020B0503020204020204" charset="-122"/>
                  <a:ea typeface="微软雅黑" panose="020B0503020204020204" charset="-122"/>
                </a:rPr>
                <a:t>二是公共服务示范平台。由省级中小企业主管部门商同级财政部门从工业和信息化部（或省级中小企业主管部门）认定的国家（或省级）中小企业公共服务示范平台中选定，每省份每批次自主确定不超过</a:t>
              </a:r>
              <a:r>
                <a:rPr lang="en-US" altLang="zh-CN" sz="1600" b="1" dirty="0">
                  <a:solidFill>
                    <a:srgbClr val="0C7268"/>
                  </a:solidFill>
                  <a:latin typeface="微软雅黑" panose="020B0503020204020204" charset="-122"/>
                  <a:ea typeface="微软雅黑" panose="020B0503020204020204" charset="-122"/>
                </a:rPr>
                <a:t>3</a:t>
              </a:r>
              <a:r>
                <a:rPr lang="zh-CN" altLang="en-US" sz="1600" b="1" dirty="0">
                  <a:solidFill>
                    <a:srgbClr val="0C7268"/>
                  </a:solidFill>
                  <a:latin typeface="微软雅黑" panose="020B0503020204020204" charset="-122"/>
                  <a:ea typeface="微软雅黑" panose="020B0503020204020204" charset="-122"/>
                </a:rPr>
                <a:t>个平台</a:t>
              </a:r>
              <a:r>
                <a:rPr lang="zh-CN" altLang="en-US" sz="1600" dirty="0">
                  <a:solidFill>
                    <a:srgbClr val="0C7268"/>
                  </a:solidFill>
                  <a:latin typeface="SimSun" charset="-122"/>
                </a:rPr>
                <a:t>。</a:t>
              </a:r>
              <a:endParaRPr lang="zh-CN" altLang="en-US" sz="1600" b="1" dirty="0">
                <a:solidFill>
                  <a:srgbClr val="0C7268"/>
                </a:solidFill>
                <a:latin typeface="微软雅黑" panose="020B0503020204020204" charset="-122"/>
                <a:ea typeface="微软雅黑" panose="020B0503020204020204" charset="-122"/>
              </a:endParaRPr>
            </a:p>
          </p:txBody>
        </p:sp>
        <p:sp>
          <p:nvSpPr>
            <p:cNvPr id="21" name="文本框 20"/>
            <p:cNvSpPr txBox="1"/>
            <p:nvPr/>
          </p:nvSpPr>
          <p:spPr>
            <a:xfrm>
              <a:off x="2157208" y="5498249"/>
              <a:ext cx="1005405" cy="338554"/>
            </a:xfrm>
            <a:prstGeom prst="rect">
              <a:avLst/>
            </a:prstGeom>
            <a:noFill/>
          </p:spPr>
          <p:txBody>
            <a:bodyPr wrap="none" rtlCol="0">
              <a:noAutofit/>
            </a:bodyPr>
            <a:lstStyle/>
            <a:p>
              <a:endParaRPr lang="zh-CN" altLang="en-US" sz="1600" b="1" dirty="0">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244002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2" name="图片 1"/>
          <p:cNvPicPr>
            <a:picLocks noChangeAspect="1"/>
          </p:cNvPicPr>
          <p:nvPr/>
        </p:nvPicPr>
        <p:blipFill>
          <a:blip r:embed="rId3"/>
          <a:stretch>
            <a:fillRect/>
          </a:stretch>
        </p:blipFill>
        <p:spPr>
          <a:xfrm>
            <a:off x="372491" y="278873"/>
            <a:ext cx="1597025" cy="566737"/>
          </a:xfrm>
          <a:prstGeom prst="rect">
            <a:avLst/>
          </a:prstGeom>
          <a:noFill/>
          <a:ln w="9525">
            <a:noFill/>
          </a:ln>
        </p:spPr>
      </p:pic>
      <p:pic>
        <p:nvPicPr>
          <p:cNvPr id="3" name="图片 2"/>
          <p:cNvPicPr>
            <a:picLocks noChangeAspect="1"/>
          </p:cNvPicPr>
          <p:nvPr/>
        </p:nvPicPr>
        <p:blipFill>
          <a:blip r:embed="rId4"/>
          <a:stretch>
            <a:fillRect/>
          </a:stretch>
        </p:blipFill>
        <p:spPr>
          <a:xfrm>
            <a:off x="1988566" y="740835"/>
            <a:ext cx="9791700" cy="104775"/>
          </a:xfrm>
          <a:prstGeom prst="rect">
            <a:avLst/>
          </a:prstGeom>
          <a:noFill/>
          <a:ln w="9525">
            <a:noFill/>
          </a:ln>
        </p:spPr>
      </p:pic>
      <p:graphicFrame>
        <p:nvGraphicFramePr>
          <p:cNvPr id="4" name="表格 3"/>
          <p:cNvGraphicFramePr>
            <a:graphicFrameLocks noGrp="1"/>
          </p:cNvGraphicFramePr>
          <p:nvPr>
            <p:extLst>
              <p:ext uri="{D42A27DB-BD31-4B8C-83A1-F6EECF244321}">
                <p14:modId xmlns:p14="http://schemas.microsoft.com/office/powerpoint/2010/main" val="233572270"/>
              </p:ext>
            </p:extLst>
          </p:nvPr>
        </p:nvGraphicFramePr>
        <p:xfrm>
          <a:off x="1171828" y="1280160"/>
          <a:ext cx="9362060" cy="4511040"/>
        </p:xfrm>
        <a:graphic>
          <a:graphicData uri="http://schemas.openxmlformats.org/drawingml/2006/table">
            <a:tbl>
              <a:tblPr firstRow="1" firstCol="1" bandRow="1">
                <a:tableStyleId>{5C22544A-7EE6-4342-B048-85BDC9FD1C3A}</a:tableStyleId>
              </a:tblPr>
              <a:tblGrid>
                <a:gridCol w="700782"/>
                <a:gridCol w="8661278"/>
              </a:tblGrid>
              <a:tr h="714224">
                <a:tc>
                  <a:txBody>
                    <a:bodyPr/>
                    <a:lstStyle/>
                    <a:p>
                      <a:pPr algn="just">
                        <a:spcAft>
                          <a:spcPts val="0"/>
                        </a:spcAft>
                      </a:pPr>
                      <a:r>
                        <a:rPr lang="en-US" sz="1050" kern="0" dirty="0">
                          <a:effectLst/>
                        </a:rPr>
                        <a:t> </a:t>
                      </a:r>
                      <a:endParaRPr lang="zh-CN" sz="1200" kern="100" dirty="0">
                        <a:effectLst/>
                        <a:latin typeface="DengXian" charset="-122"/>
                        <a:ea typeface="DengXian" charset="-122"/>
                        <a:cs typeface="Times New Roman" charset="0"/>
                      </a:endParaRPr>
                    </a:p>
                  </a:txBody>
                  <a:tcPr marL="68580" marR="68580" marT="0" marB="0">
                    <a:solidFill>
                      <a:srgbClr val="0C7268"/>
                    </a:solidFill>
                  </a:tcPr>
                </a:tc>
                <a:tc>
                  <a:txBody>
                    <a:bodyPr/>
                    <a:lstStyle/>
                    <a:p>
                      <a:pPr algn="ctr">
                        <a:lnSpc>
                          <a:spcPct val="150000"/>
                        </a:lnSpc>
                        <a:spcAft>
                          <a:spcPts val="0"/>
                        </a:spcAft>
                      </a:pPr>
                      <a:r>
                        <a:rPr lang="zh-CN" sz="2000" kern="0" dirty="0">
                          <a:effectLst/>
                          <a:latin typeface="SimHei" charset="-122"/>
                          <a:ea typeface="SimHei" charset="-122"/>
                          <a:cs typeface="SimHei" charset="-122"/>
                        </a:rPr>
                        <a:t>申报条件</a:t>
                      </a:r>
                      <a:endParaRPr lang="zh-CN" sz="2800" kern="100" dirty="0">
                        <a:effectLst/>
                        <a:latin typeface="SimHei" charset="-122"/>
                        <a:ea typeface="SimHei" charset="-122"/>
                        <a:cs typeface="SimHei" charset="-122"/>
                      </a:endParaRPr>
                    </a:p>
                  </a:txBody>
                  <a:tcPr marL="68580" marR="68580" marT="0" marB="0">
                    <a:solidFill>
                      <a:srgbClr val="0C7268"/>
                    </a:solidFill>
                  </a:tcPr>
                </a:tc>
              </a:tr>
              <a:tr h="693857">
                <a:tc>
                  <a:txBody>
                    <a:bodyPr/>
                    <a:lstStyle/>
                    <a:p>
                      <a:pPr algn="ctr">
                        <a:spcAft>
                          <a:spcPts val="0"/>
                        </a:spcAft>
                      </a:pPr>
                      <a:r>
                        <a:rPr lang="en-US" sz="1400" kern="0" dirty="0">
                          <a:effectLst/>
                          <a:latin typeface="SimHei" charset="-122"/>
                          <a:ea typeface="SimHei" charset="-122"/>
                          <a:cs typeface="SimHei" charset="-122"/>
                        </a:rPr>
                        <a:t>1</a:t>
                      </a:r>
                      <a:endParaRPr lang="zh-CN" sz="1800" kern="100" dirty="0">
                        <a:effectLst/>
                        <a:latin typeface="SimHei" charset="-122"/>
                        <a:ea typeface="SimHei" charset="-122"/>
                        <a:cs typeface="SimHei" charset="-122"/>
                      </a:endParaRPr>
                    </a:p>
                  </a:txBody>
                  <a:tcPr marL="68580" marR="68580" marT="0" marB="0">
                    <a:solidFill>
                      <a:srgbClr val="0C7268"/>
                    </a:solidFill>
                  </a:tcPr>
                </a:tc>
                <a:tc>
                  <a:txBody>
                    <a:bodyPr/>
                    <a:lstStyle/>
                    <a:p>
                      <a:pPr algn="just">
                        <a:lnSpc>
                          <a:spcPct val="150000"/>
                        </a:lnSpc>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工业和信息化部认定的专精特新“小巨人”企业（不含已在上交所主板、科创板和深交所主板、中小板、创业板以及境外公开发行股票的）</a:t>
                      </a:r>
                    </a:p>
                  </a:txBody>
                  <a:tcPr marL="68580" marR="68580" marT="0" marB="0"/>
                </a:tc>
              </a:tr>
              <a:tr h="999960">
                <a:tc>
                  <a:txBody>
                    <a:bodyPr/>
                    <a:lstStyle/>
                    <a:p>
                      <a:pPr algn="ctr">
                        <a:spcAft>
                          <a:spcPts val="0"/>
                        </a:spcAft>
                      </a:pPr>
                      <a:r>
                        <a:rPr lang="en-US" sz="1400" kern="0" dirty="0">
                          <a:effectLst/>
                          <a:latin typeface="SimHei" charset="-122"/>
                          <a:ea typeface="SimHei" charset="-122"/>
                          <a:cs typeface="SimHei" charset="-122"/>
                        </a:rPr>
                        <a:t>2</a:t>
                      </a:r>
                      <a:endParaRPr lang="zh-CN" sz="1800" kern="100" dirty="0">
                        <a:effectLst/>
                        <a:latin typeface="SimHei" charset="-122"/>
                        <a:ea typeface="SimHei" charset="-122"/>
                        <a:cs typeface="SimHei" charset="-122"/>
                      </a:endParaRPr>
                    </a:p>
                  </a:txBody>
                  <a:tcPr marL="68580" marR="68580" marT="0" marB="0">
                    <a:solidFill>
                      <a:srgbClr val="0C7268"/>
                    </a:solidFill>
                  </a:tcPr>
                </a:tc>
                <a:tc>
                  <a:txBody>
                    <a:bodyPr/>
                    <a:lstStyle/>
                    <a:p>
                      <a:pPr algn="just">
                        <a:lnSpc>
                          <a:spcPct val="150000"/>
                        </a:lnSpc>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属于《工业“四基”发展目录》所列重点领域或制造强国战略十大重点产业领域；或主导产品属于关键领域“补短板”、关键核心技术攻关、填补国内空白（国际空白）；或与重点行业龙头企业协同创新。</a:t>
                      </a:r>
                    </a:p>
                  </a:txBody>
                  <a:tcPr marL="68580" marR="68580" marT="0" marB="0"/>
                </a:tc>
              </a:tr>
              <a:tr h="346929">
                <a:tc>
                  <a:txBody>
                    <a:bodyPr/>
                    <a:lstStyle/>
                    <a:p>
                      <a:pPr algn="ctr">
                        <a:spcAft>
                          <a:spcPts val="0"/>
                        </a:spcAft>
                      </a:pPr>
                      <a:r>
                        <a:rPr lang="en-US" sz="1400" kern="0" dirty="0">
                          <a:effectLst/>
                          <a:latin typeface="SimHei" charset="-122"/>
                          <a:ea typeface="SimHei" charset="-122"/>
                          <a:cs typeface="SimHei" charset="-122"/>
                        </a:rPr>
                        <a:t>3</a:t>
                      </a:r>
                      <a:endParaRPr lang="zh-CN" sz="1800" kern="100" dirty="0">
                        <a:effectLst/>
                        <a:latin typeface="SimHei" charset="-122"/>
                        <a:ea typeface="SimHei" charset="-122"/>
                        <a:cs typeface="SimHei" charset="-122"/>
                      </a:endParaRPr>
                    </a:p>
                  </a:txBody>
                  <a:tcPr marL="68580" marR="68580" marT="0" marB="0">
                    <a:solidFill>
                      <a:srgbClr val="0C7268"/>
                    </a:solidFill>
                  </a:tcPr>
                </a:tc>
                <a:tc>
                  <a:txBody>
                    <a:bodyPr/>
                    <a:lstStyle/>
                    <a:p>
                      <a:pPr algn="just">
                        <a:lnSpc>
                          <a:spcPct val="150000"/>
                        </a:lnSpc>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主营业务收入占营业收入比重</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68580" marR="68580" marT="0" marB="0"/>
                </a:tc>
              </a:tr>
              <a:tr h="346929">
                <a:tc>
                  <a:txBody>
                    <a:bodyPr/>
                    <a:lstStyle/>
                    <a:p>
                      <a:pPr algn="ctr">
                        <a:spcAft>
                          <a:spcPts val="0"/>
                        </a:spcAft>
                      </a:pPr>
                      <a:r>
                        <a:rPr lang="en-US" sz="1400" kern="0">
                          <a:effectLst/>
                          <a:latin typeface="SimHei" charset="-122"/>
                          <a:ea typeface="SimHei" charset="-122"/>
                          <a:cs typeface="SimHei" charset="-122"/>
                        </a:rPr>
                        <a:t>4</a:t>
                      </a:r>
                      <a:endParaRPr lang="zh-CN" sz="1800" kern="100">
                        <a:effectLst/>
                        <a:latin typeface="SimHei" charset="-122"/>
                        <a:ea typeface="SimHei" charset="-122"/>
                        <a:cs typeface="SimHei" charset="-122"/>
                      </a:endParaRPr>
                    </a:p>
                  </a:txBody>
                  <a:tcPr marL="68580" marR="68580" marT="0" marB="0">
                    <a:solidFill>
                      <a:srgbClr val="0C7268"/>
                    </a:solidFill>
                  </a:tcPr>
                </a:tc>
                <a:tc>
                  <a:txBody>
                    <a:bodyPr/>
                    <a:lstStyle/>
                    <a:p>
                      <a:pPr algn="just">
                        <a:lnSpc>
                          <a:spcPct val="150000"/>
                        </a:lnSpc>
                        <a:spcAft>
                          <a:spcPts val="0"/>
                        </a:spcAft>
                      </a:pP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截至</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上年末的近</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年研发经费支出占营业收入比重</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以上。</a:t>
                      </a:r>
                    </a:p>
                  </a:txBody>
                  <a:tcPr marL="68580" marR="68580" marT="0" marB="0"/>
                </a:tc>
              </a:tr>
              <a:tr h="1409141">
                <a:tc>
                  <a:txBody>
                    <a:bodyPr/>
                    <a:lstStyle/>
                    <a:p>
                      <a:pPr algn="ctr">
                        <a:spcAft>
                          <a:spcPts val="0"/>
                        </a:spcAft>
                      </a:pPr>
                      <a:r>
                        <a:rPr lang="en-US" sz="1400" kern="0" dirty="0">
                          <a:effectLst/>
                          <a:latin typeface="SimHei" charset="-122"/>
                          <a:ea typeface="SimHei" charset="-122"/>
                          <a:cs typeface="SimHei" charset="-122"/>
                        </a:rPr>
                        <a:t>5</a:t>
                      </a:r>
                      <a:endParaRPr lang="zh-CN" sz="1800" kern="100" dirty="0">
                        <a:effectLst/>
                        <a:latin typeface="SimHei" charset="-122"/>
                        <a:ea typeface="SimHei" charset="-122"/>
                        <a:cs typeface="SimHei" charset="-122"/>
                      </a:endParaRPr>
                    </a:p>
                  </a:txBody>
                  <a:tcPr marL="68580" marR="68580" marT="0" marB="0">
                    <a:solidFill>
                      <a:srgbClr val="0C7268"/>
                    </a:solidFill>
                  </a:tcPr>
                </a:tc>
                <a:tc>
                  <a:txBody>
                    <a:bodyPr/>
                    <a:lstStyle/>
                    <a:p>
                      <a:pPr algn="just">
                        <a:lnSpc>
                          <a:spcPct val="150000"/>
                        </a:lnSpc>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满足以下三项条件之一：拥有有效发明专利</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项以上、自建或与高校和科研机构联合建立研发机构、主持或参与制（修）订国际国家或行业标准</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1</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个以上。经营管理方面，取得相关质量管理体系认证（如</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ISO 9000</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质量管理体系、</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ISO 14000</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环境管理体系认证等）。成长性方面，上年主营业务收入增长（不作为第一批申报条件）；或有上市计划（已递交申请书或已进入辅导期）。</a:t>
                      </a:r>
                    </a:p>
                  </a:txBody>
                  <a:tcPr marL="68580" marR="68580" marT="0" marB="0"/>
                </a:tc>
              </a:tr>
            </a:tbl>
          </a:graphicData>
        </a:graphic>
      </p:graphicFrame>
    </p:spTree>
    <p:extLst>
      <p:ext uri="{BB962C8B-B14F-4D97-AF65-F5344CB8AC3E}">
        <p14:creationId xmlns:p14="http://schemas.microsoft.com/office/powerpoint/2010/main" val="2019712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a:stretch>
            <a:fillRect/>
          </a:stretch>
        </p:blipFill>
        <p:spPr>
          <a:xfrm>
            <a:off x="0" y="0"/>
            <a:ext cx="12192000" cy="6858000"/>
          </a:xfrm>
          <a:prstGeom prst="rect">
            <a:avLst/>
          </a:prstGeom>
          <a:noFill/>
          <a:ln w="9525">
            <a:noFill/>
          </a:ln>
        </p:spPr>
      </p:pic>
      <p:pic>
        <p:nvPicPr>
          <p:cNvPr id="2" name="图片 1"/>
          <p:cNvPicPr>
            <a:picLocks noChangeAspect="1"/>
          </p:cNvPicPr>
          <p:nvPr/>
        </p:nvPicPr>
        <p:blipFill>
          <a:blip r:embed="rId5"/>
          <a:stretch>
            <a:fillRect/>
          </a:stretch>
        </p:blipFill>
        <p:spPr>
          <a:xfrm>
            <a:off x="372491" y="278873"/>
            <a:ext cx="1597025" cy="566737"/>
          </a:xfrm>
          <a:prstGeom prst="rect">
            <a:avLst/>
          </a:prstGeom>
          <a:noFill/>
          <a:ln w="9525">
            <a:noFill/>
          </a:ln>
        </p:spPr>
      </p:pic>
      <p:pic>
        <p:nvPicPr>
          <p:cNvPr id="3" name="图片 2"/>
          <p:cNvPicPr>
            <a:picLocks noChangeAspect="1"/>
          </p:cNvPicPr>
          <p:nvPr/>
        </p:nvPicPr>
        <p:blipFill>
          <a:blip r:embed="rId6"/>
          <a:stretch>
            <a:fillRect/>
          </a:stretch>
        </p:blipFill>
        <p:spPr>
          <a:xfrm>
            <a:off x="1988566" y="740835"/>
            <a:ext cx="9791700" cy="104775"/>
          </a:xfrm>
          <a:prstGeom prst="rect">
            <a:avLst/>
          </a:prstGeom>
          <a:noFill/>
          <a:ln w="9525">
            <a:noFill/>
          </a:ln>
        </p:spPr>
      </p:pic>
      <p:sp>
        <p:nvSpPr>
          <p:cNvPr id="4" name="矩形 3"/>
          <p:cNvSpPr/>
          <p:nvPr/>
        </p:nvSpPr>
        <p:spPr>
          <a:xfrm>
            <a:off x="1985353" y="1761324"/>
            <a:ext cx="718114" cy="744918"/>
          </a:xfrm>
          <a:prstGeom prst="rect">
            <a:avLst/>
          </a:prstGeom>
          <a:solidFill>
            <a:srgbClr val="0C7268"/>
          </a:solid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1</a:t>
            </a:r>
            <a:endParaRPr lang="zh-CN" altLang="en-US" b="1" dirty="0">
              <a:latin typeface="微软雅黑" panose="020B0503020204020204" charset="-122"/>
              <a:ea typeface="微软雅黑" panose="020B0503020204020204" charset="-122"/>
            </a:endParaRPr>
          </a:p>
        </p:txBody>
      </p:sp>
      <p:sp>
        <p:nvSpPr>
          <p:cNvPr id="5" name="矩形 4"/>
          <p:cNvSpPr/>
          <p:nvPr/>
        </p:nvSpPr>
        <p:spPr>
          <a:xfrm>
            <a:off x="1446618" y="3074498"/>
            <a:ext cx="718114" cy="744918"/>
          </a:xfrm>
          <a:prstGeom prst="rect">
            <a:avLst/>
          </a:prstGeom>
          <a:solidFill>
            <a:srgbClr val="0C7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2</a:t>
            </a:r>
            <a:endParaRPr lang="zh-CN" altLang="en-US" b="1" dirty="0">
              <a:latin typeface="微软雅黑" panose="020B0503020204020204" charset="-122"/>
              <a:ea typeface="微软雅黑" panose="020B0503020204020204" charset="-122"/>
            </a:endParaRPr>
          </a:p>
        </p:txBody>
      </p:sp>
      <p:sp>
        <p:nvSpPr>
          <p:cNvPr id="6" name="矩形 5"/>
          <p:cNvSpPr/>
          <p:nvPr/>
        </p:nvSpPr>
        <p:spPr>
          <a:xfrm>
            <a:off x="3062224" y="1748135"/>
            <a:ext cx="7912608"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一是加大创新投入，加快技术成果产业化应用，推进工业“四基”领域或制造强国战略明确的十大重点产业领域“补短板”和“锻长板”。</a:t>
            </a:r>
          </a:p>
        </p:txBody>
      </p:sp>
      <p:sp>
        <p:nvSpPr>
          <p:cNvPr id="8" name="矩形 7"/>
          <p:cNvSpPr/>
          <p:nvPr/>
        </p:nvSpPr>
        <p:spPr>
          <a:xfrm>
            <a:off x="2353627" y="3224495"/>
            <a:ext cx="7912608" cy="615553"/>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二是与行业龙头企业协同创新、产业链上下游协作配套，支撑产业链补链延链固链、提升产业链供应链稳定性和竞争力</a:t>
            </a:r>
            <a:r>
              <a:rPr lang="zh-CN" altLang="en-US" dirty="0" smtClean="0">
                <a:solidFill>
                  <a:srgbClr val="070707"/>
                </a:solidFill>
                <a:latin typeface="SimSun" charset="-122"/>
              </a:rPr>
              <a:t>。</a:t>
            </a:r>
            <a:endParaRPr lang="zh-CN" altLang="en-US" dirty="0"/>
          </a:p>
        </p:txBody>
      </p:sp>
      <p:sp>
        <p:nvSpPr>
          <p:cNvPr id="9" name="矩形 8"/>
          <p:cNvSpPr/>
          <p:nvPr/>
        </p:nvSpPr>
        <p:spPr>
          <a:xfrm>
            <a:off x="1805675" y="4620094"/>
            <a:ext cx="8008112"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三是促进数字化网络化智能化改造，业务系统向云端迁移，并通过工业设计促进提品质和创品牌。</a:t>
            </a:r>
          </a:p>
        </p:txBody>
      </p:sp>
      <p:sp>
        <p:nvSpPr>
          <p:cNvPr id="10" name="矩形 9"/>
          <p:cNvSpPr/>
          <p:nvPr/>
        </p:nvSpPr>
        <p:spPr>
          <a:xfrm>
            <a:off x="811946" y="4400172"/>
            <a:ext cx="718114" cy="744918"/>
          </a:xfrm>
          <a:prstGeom prst="rect">
            <a:avLst/>
          </a:prstGeom>
          <a:solidFill>
            <a:srgbClr val="0C7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latin typeface="微软雅黑" panose="020B0503020204020204" charset="-122"/>
                <a:ea typeface="微软雅黑" panose="020B0503020204020204" charset="-122"/>
              </a:rPr>
              <a:t>3</a:t>
            </a:r>
            <a:endParaRPr lang="zh-CN" altLang="en-US" b="1" dirty="0">
              <a:latin typeface="微软雅黑" panose="020B0503020204020204" charset="-122"/>
              <a:ea typeface="微软雅黑" panose="020B0503020204020204" charset="-122"/>
            </a:endParaRPr>
          </a:p>
        </p:txBody>
      </p:sp>
      <p:sp>
        <p:nvSpPr>
          <p:cNvPr id="11" name="矩形 10"/>
          <p:cNvSpPr/>
          <p:nvPr/>
        </p:nvSpPr>
        <p:spPr>
          <a:xfrm>
            <a:off x="1701027" y="5848179"/>
            <a:ext cx="8217408" cy="369332"/>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此外，支持企业加快上市步伐，加强国际合作等，进一步增强发展潜力和国际竞争能力</a:t>
            </a:r>
            <a:r>
              <a:rPr lang="zh-CN" altLang="en-US" dirty="0">
                <a:solidFill>
                  <a:srgbClr val="070707"/>
                </a:solidFill>
                <a:latin typeface="SimSun" charset="-122"/>
              </a:rPr>
              <a:t>。</a:t>
            </a:r>
            <a:endParaRPr lang="zh-CN" altLang="en-US" dirty="0"/>
          </a:p>
        </p:txBody>
      </p:sp>
      <p:sp>
        <p:nvSpPr>
          <p:cNvPr id="12" name="矩形 11"/>
          <p:cNvSpPr/>
          <p:nvPr/>
        </p:nvSpPr>
        <p:spPr>
          <a:xfrm>
            <a:off x="452889" y="5729100"/>
            <a:ext cx="718114" cy="744918"/>
          </a:xfrm>
          <a:prstGeom prst="rect">
            <a:avLst/>
          </a:prstGeom>
          <a:solidFill>
            <a:srgbClr val="0C7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anose="020B0503020204020204" charset="-122"/>
                <a:ea typeface="微软雅黑" panose="020B0503020204020204" charset="-122"/>
              </a:rPr>
              <a:t>4</a:t>
            </a:r>
            <a:endParaRPr lang="zh-CN" altLang="en-US" b="1" dirty="0">
              <a:latin typeface="微软雅黑" panose="020B0503020204020204" charset="-122"/>
              <a:ea typeface="微软雅黑" panose="020B0503020204020204" charset="-122"/>
            </a:endParaRPr>
          </a:p>
        </p:txBody>
      </p:sp>
      <p:sp>
        <p:nvSpPr>
          <p:cNvPr id="14" name="圆角矩形 13"/>
          <p:cNvSpPr/>
          <p:nvPr/>
        </p:nvSpPr>
        <p:spPr>
          <a:xfrm>
            <a:off x="2243328" y="1414272"/>
            <a:ext cx="9095232" cy="1328928"/>
          </a:xfrm>
          <a:prstGeom prst="roundRect">
            <a:avLst/>
          </a:prstGeom>
          <a:noFill/>
          <a:ln>
            <a:solidFill>
              <a:srgbClr val="0C72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14"/>
          <p:cNvSpPr/>
          <p:nvPr/>
        </p:nvSpPr>
        <p:spPr>
          <a:xfrm>
            <a:off x="1879600" y="2761219"/>
            <a:ext cx="9095232" cy="1328928"/>
          </a:xfrm>
          <a:prstGeom prst="roundRect">
            <a:avLst/>
          </a:prstGeom>
          <a:noFill/>
          <a:ln>
            <a:solidFill>
              <a:srgbClr val="0C72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p:cNvSpPr/>
          <p:nvPr/>
        </p:nvSpPr>
        <p:spPr>
          <a:xfrm>
            <a:off x="1262115" y="4080561"/>
            <a:ext cx="9095232" cy="1328928"/>
          </a:xfrm>
          <a:prstGeom prst="roundRect">
            <a:avLst/>
          </a:prstGeom>
          <a:noFill/>
          <a:ln>
            <a:solidFill>
              <a:srgbClr val="0C72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圆角矩形 16"/>
          <p:cNvSpPr/>
          <p:nvPr/>
        </p:nvSpPr>
        <p:spPr>
          <a:xfrm>
            <a:off x="718555" y="5402403"/>
            <a:ext cx="9095232" cy="1328928"/>
          </a:xfrm>
          <a:prstGeom prst="roundRect">
            <a:avLst/>
          </a:prstGeom>
          <a:noFill/>
          <a:ln>
            <a:solidFill>
              <a:srgbClr val="0C72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19"/>
          <p:cNvGrpSpPr/>
          <p:nvPr/>
        </p:nvGrpSpPr>
        <p:grpSpPr>
          <a:xfrm>
            <a:off x="596959" y="1127561"/>
            <a:ext cx="951874" cy="983377"/>
            <a:chOff x="900163" y="3075899"/>
            <a:chExt cx="539661" cy="530840"/>
          </a:xfrm>
        </p:grpSpPr>
        <p:sp>
          <p:nvSpPr>
            <p:cNvPr id="19" name="MH_Other_5"/>
            <p:cNvSpPr/>
            <p:nvPr>
              <p:custDataLst>
                <p:tags r:id="rId1"/>
              </p:custDataLst>
            </p:nvPr>
          </p:nvSpPr>
          <p:spPr>
            <a:xfrm>
              <a:off x="900163" y="3075899"/>
              <a:ext cx="539661" cy="53084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C726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dirty="0">
                <a:latin typeface="微软雅黑" panose="020B0503020204020204" charset="-122"/>
                <a:ea typeface="微软雅黑" panose="020B0503020204020204" charset="-122"/>
              </a:endParaRPr>
            </a:p>
          </p:txBody>
        </p:sp>
        <p:sp>
          <p:nvSpPr>
            <p:cNvPr id="20" name="MH_Other_6"/>
            <p:cNvSpPr/>
            <p:nvPr>
              <p:custDataLst>
                <p:tags r:id="rId2"/>
              </p:custDataLst>
            </p:nvPr>
          </p:nvSpPr>
          <p:spPr>
            <a:xfrm>
              <a:off x="974833" y="3149119"/>
              <a:ext cx="390321" cy="3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fontAlgn="auto" hangingPunct="1">
                <a:spcBef>
                  <a:spcPts val="0"/>
                </a:spcBef>
                <a:spcAft>
                  <a:spcPts val="0"/>
                </a:spcAft>
                <a:defRPr/>
              </a:pPr>
              <a:r>
                <a:rPr lang="zh-CN" altLang="en-US" sz="1430" b="1" dirty="0" smtClean="0">
                  <a:solidFill>
                    <a:srgbClr val="FFFFFF"/>
                  </a:solidFill>
                  <a:latin typeface="微软雅黑" panose="020B0503020204020204" charset="-122"/>
                  <a:ea typeface="微软雅黑" panose="020B0503020204020204" charset="-122"/>
                </a:rPr>
                <a:t>支持内容</a:t>
              </a:r>
              <a:endParaRPr lang="zh-CN" altLang="en-US" sz="1430" b="1" dirty="0">
                <a:solidFill>
                  <a:srgbClr val="FFFFFF"/>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1576713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 name="文本框 2"/>
          <p:cNvSpPr txBox="1"/>
          <p:nvPr/>
        </p:nvSpPr>
        <p:spPr>
          <a:xfrm>
            <a:off x="1505712" y="2890391"/>
            <a:ext cx="9180576" cy="1077218"/>
          </a:xfrm>
          <a:prstGeom prst="rect">
            <a:avLst/>
          </a:prstGeom>
          <a:noFill/>
        </p:spPr>
        <p:txBody>
          <a:bodyPr wrap="square" rtlCol="0">
            <a:spAutoFit/>
          </a:bodyPr>
          <a:lstStyle/>
          <a:p>
            <a:pPr algn="ctr"/>
            <a:r>
              <a:rPr lang="zh-CN" altLang="en-US" sz="3200" b="1" dirty="0">
                <a:solidFill>
                  <a:srgbClr val="0C7268"/>
                </a:solidFill>
                <a:latin typeface="微软雅黑" panose="020B0503020204020204" pitchFamily="34" charset="-122"/>
                <a:ea typeface="微软雅黑" panose="020B0503020204020204" pitchFamily="34" charset="-122"/>
              </a:rPr>
              <a:t>专精特</a:t>
            </a:r>
            <a:r>
              <a:rPr lang="zh-CN" altLang="en-US" sz="3200" b="1" dirty="0" smtClean="0">
                <a:solidFill>
                  <a:srgbClr val="0C7268"/>
                </a:solidFill>
                <a:latin typeface="微软雅黑" panose="020B0503020204020204" pitchFamily="34" charset="-122"/>
                <a:ea typeface="微软雅黑" panose="020B0503020204020204" pitchFamily="34" charset="-122"/>
              </a:rPr>
              <a:t>新“小巨人”企业与单项冠军示范企业</a:t>
            </a:r>
            <a:endParaRPr lang="en-US" altLang="zh-CN" sz="3200" b="1" dirty="0" smtClean="0">
              <a:solidFill>
                <a:srgbClr val="0C7268"/>
              </a:solidFill>
              <a:latin typeface="微软雅黑" panose="020B0503020204020204" pitchFamily="34" charset="-122"/>
              <a:ea typeface="微软雅黑" panose="020B0503020204020204" pitchFamily="34" charset="-122"/>
            </a:endParaRPr>
          </a:p>
          <a:p>
            <a:pPr algn="ctr"/>
            <a:r>
              <a:rPr lang="zh-CN" altLang="en-US" sz="3200" b="1" dirty="0" smtClean="0">
                <a:solidFill>
                  <a:srgbClr val="0C7268"/>
                </a:solidFill>
                <a:latin typeface="微软雅黑" panose="020B0503020204020204" pitchFamily="34" charset="-122"/>
                <a:ea typeface="微软雅黑" panose="020B0503020204020204" pitchFamily="34" charset="-122"/>
              </a:rPr>
              <a:t>申报条件区别</a:t>
            </a:r>
            <a:endParaRPr lang="zh-CN" altLang="en-US" sz="3200" b="1" dirty="0">
              <a:solidFill>
                <a:srgbClr val="0C726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372491" y="278873"/>
            <a:ext cx="1597025" cy="566737"/>
          </a:xfrm>
          <a:prstGeom prst="rect">
            <a:avLst/>
          </a:prstGeom>
          <a:noFill/>
          <a:ln w="9525">
            <a:noFill/>
          </a:ln>
        </p:spPr>
      </p:pic>
      <p:pic>
        <p:nvPicPr>
          <p:cNvPr id="5" name="图片 4"/>
          <p:cNvPicPr>
            <a:picLocks noChangeAspect="1"/>
          </p:cNvPicPr>
          <p:nvPr/>
        </p:nvPicPr>
        <p:blipFill>
          <a:blip r:embed="rId4"/>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13143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1">
            <a:extLst>
              <a:ext uri="{FF2B5EF4-FFF2-40B4-BE49-F238E27FC236}">
                <a16:creationId xmlns="" xmlns:a16="http://schemas.microsoft.com/office/drawing/2014/main" id="{FF33B83D-CA88-FC43-8EA7-497905F3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58763"/>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图片 2">
            <a:extLst>
              <a:ext uri="{FF2B5EF4-FFF2-40B4-BE49-F238E27FC236}">
                <a16:creationId xmlns="" xmlns:a16="http://schemas.microsoft.com/office/drawing/2014/main" id="{B94F161D-A0C6-B644-BE54-EC5874C53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720725"/>
            <a:ext cx="97917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本框 78">
            <a:extLst>
              <a:ext uri="{FF2B5EF4-FFF2-40B4-BE49-F238E27FC236}">
                <a16:creationId xmlns="" xmlns:a16="http://schemas.microsoft.com/office/drawing/2014/main" id="{80356FA4-8C0F-7043-81BC-A19E7E985C1A}"/>
              </a:ext>
            </a:extLst>
          </p:cNvPr>
          <p:cNvSpPr txBox="1"/>
          <p:nvPr/>
        </p:nvSpPr>
        <p:spPr>
          <a:xfrm>
            <a:off x="2091752" y="271309"/>
            <a:ext cx="8336743" cy="400110"/>
          </a:xfrm>
          <a:prstGeom prst="rect">
            <a:avLst/>
          </a:prstGeom>
          <a:noFill/>
        </p:spPr>
        <p:txBody>
          <a:bodyPr wrap="square" rtlCol="0">
            <a:spAutoFit/>
          </a:bodyPr>
          <a:lstStyle/>
          <a:p>
            <a:r>
              <a:rPr kumimoji="1" lang="en-US" altLang="zh-CN" sz="2000" b="1" dirty="0">
                <a:solidFill>
                  <a:srgbClr val="0C7268"/>
                </a:solidFill>
                <a:latin typeface="Microsoft YaHei" panose="020B0503020204020204" pitchFamily="34" charset="-122"/>
                <a:ea typeface="Microsoft YaHei" panose="020B0503020204020204" pitchFamily="34" charset="-122"/>
              </a:rPr>
              <a:t>1.1  </a:t>
            </a:r>
            <a:r>
              <a:rPr kumimoji="1" lang="zh-CN" altLang="en-US" sz="2000" b="1" dirty="0">
                <a:solidFill>
                  <a:srgbClr val="0C7268"/>
                </a:solidFill>
                <a:latin typeface="Microsoft YaHei" panose="020B0503020204020204" pitchFamily="34" charset="-122"/>
                <a:ea typeface="Microsoft YaHei" panose="020B0503020204020204" pitchFamily="34" charset="-122"/>
              </a:rPr>
              <a:t>中小企业发展的国际环境</a:t>
            </a:r>
          </a:p>
        </p:txBody>
      </p:sp>
      <p:sp>
        <p:nvSpPr>
          <p:cNvPr id="11" name="文本框 10">
            <a:extLst>
              <a:ext uri="{FF2B5EF4-FFF2-40B4-BE49-F238E27FC236}">
                <a16:creationId xmlns="" xmlns:a16="http://schemas.microsoft.com/office/drawing/2014/main" id="{AAB1CD82-3D6E-1E4F-8533-AC66B621CAA5}"/>
              </a:ext>
            </a:extLst>
          </p:cNvPr>
          <p:cNvSpPr txBox="1"/>
          <p:nvPr/>
        </p:nvSpPr>
        <p:spPr>
          <a:xfrm>
            <a:off x="1336430" y="914163"/>
            <a:ext cx="2518117" cy="369332"/>
          </a:xfrm>
          <a:prstGeom prst="rect">
            <a:avLst/>
          </a:prstGeom>
          <a:noFill/>
          <a:ln w="19050">
            <a:solidFill>
              <a:srgbClr val="84ACB6"/>
            </a:solidFill>
          </a:ln>
        </p:spPr>
        <p:txBody>
          <a:bodyPr wrap="square" rtlCol="0">
            <a:spAutoFit/>
          </a:bodyPr>
          <a:lstStyle/>
          <a:p>
            <a:pPr algn="ctr"/>
            <a:r>
              <a:rPr kumimoji="1" lang="zh-CN" altLang="en-US" b="1" dirty="0">
                <a:latin typeface="Microsoft YaHei" panose="020B0503020204020204" pitchFamily="34" charset="-122"/>
                <a:ea typeface="Microsoft YaHei" panose="020B0503020204020204" pitchFamily="34" charset="-122"/>
              </a:rPr>
              <a:t>世界经济持续低迷</a:t>
            </a:r>
          </a:p>
        </p:txBody>
      </p:sp>
      <p:pic>
        <p:nvPicPr>
          <p:cNvPr id="88" name="图片 3">
            <a:extLst>
              <a:ext uri="{FF2B5EF4-FFF2-40B4-BE49-F238E27FC236}">
                <a16:creationId xmlns="" xmlns:a16="http://schemas.microsoft.com/office/drawing/2014/main" id="{FDB2CD36-8F1E-AC46-BC7E-8D50445AB6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5183" y="1372159"/>
            <a:ext cx="2360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72">
            <a:extLst>
              <a:ext uri="{FF2B5EF4-FFF2-40B4-BE49-F238E27FC236}">
                <a16:creationId xmlns="" xmlns:a16="http://schemas.microsoft.com/office/drawing/2014/main" id="{FFCFBB94-F490-8C4A-9858-F6D7A4687DED}"/>
              </a:ext>
            </a:extLst>
          </p:cNvPr>
          <p:cNvSpPr txBox="1">
            <a:spLocks noChangeArrowheads="1"/>
          </p:cNvSpPr>
          <p:nvPr/>
        </p:nvSpPr>
        <p:spPr bwMode="auto">
          <a:xfrm>
            <a:off x="444744" y="2333820"/>
            <a:ext cx="5224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171450" indent="-171450" algn="just" eaLnBrk="1" hangingPunct="1">
              <a:lnSpc>
                <a:spcPct val="150000"/>
              </a:lnSpc>
              <a:spcBef>
                <a:spcPct val="0"/>
              </a:spcBef>
              <a:buFont typeface="Wingdings" charset="2"/>
              <a:buChar char="Ø"/>
            </a:pPr>
            <a:r>
              <a:rPr lang="zh-CN" altLang="en-US" sz="1200" dirty="0">
                <a:latin typeface="微软雅黑" panose="020B0503020204020204" pitchFamily="34" charset="-122"/>
                <a:ea typeface="微软雅黑" panose="020B0503020204020204" pitchFamily="34" charset="-122"/>
              </a:rPr>
              <a:t>国际货币基金</a:t>
            </a:r>
            <a:r>
              <a:rPr lang="zh-CN" altLang="en-US" sz="1200" dirty="0" smtClean="0">
                <a:latin typeface="微软雅黑" panose="020B0503020204020204" pitchFamily="34" charset="-122"/>
                <a:ea typeface="微软雅黑" panose="020B0503020204020204" pitchFamily="34" charset="-122"/>
              </a:rPr>
              <a:t>组织数据预计</a:t>
            </a:r>
            <a:r>
              <a:rPr lang="zh-CN" altLang="en-US" sz="1200" dirty="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2020</a:t>
            </a:r>
            <a:r>
              <a:rPr lang="zh-CN" altLang="en-US" sz="1200" dirty="0">
                <a:latin typeface="微软雅黑" panose="020B0503020204020204" pitchFamily="34" charset="-122"/>
                <a:ea typeface="微软雅黑" panose="020B0503020204020204" pitchFamily="34" charset="-122"/>
              </a:rPr>
              <a:t>年全球国内生产总值</a:t>
            </a:r>
            <a:r>
              <a:rPr lang="en-US" altLang="zh-CN" sz="1200" dirty="0">
                <a:latin typeface="微软雅黑" panose="020B0503020204020204" pitchFamily="34" charset="-122"/>
                <a:ea typeface="微软雅黑" panose="020B0503020204020204" pitchFamily="34" charset="-122"/>
              </a:rPr>
              <a:t>(GDP)</a:t>
            </a:r>
            <a:r>
              <a:rPr lang="zh-CN" altLang="en-US" sz="1200" dirty="0">
                <a:latin typeface="微软雅黑" panose="020B0503020204020204" pitchFamily="34" charset="-122"/>
                <a:ea typeface="微软雅黑" panose="020B0503020204020204" pitchFamily="34" charset="-122"/>
              </a:rPr>
              <a:t>萎缩</a:t>
            </a:r>
            <a:r>
              <a:rPr lang="en-US" altLang="zh-CN" sz="1200" dirty="0" smtClean="0">
                <a:latin typeface="微软雅黑" panose="020B0503020204020204" pitchFamily="34" charset="-122"/>
                <a:ea typeface="微软雅黑" panose="020B0503020204020204" pitchFamily="34" charset="-122"/>
              </a:rPr>
              <a:t>4.4%</a:t>
            </a:r>
            <a:r>
              <a:rPr lang="zh-CN" altLang="en-US" sz="1200" dirty="0" smtClean="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marL="171450" indent="-171450" algn="just" eaLnBrk="1" hangingPunct="1">
              <a:lnSpc>
                <a:spcPct val="150000"/>
              </a:lnSpc>
              <a:spcBef>
                <a:spcPct val="0"/>
              </a:spcBef>
              <a:buFont typeface="Wingdings" charset="2"/>
              <a:buChar char="Ø"/>
            </a:pPr>
            <a:r>
              <a:rPr lang="zh-CN" altLang="en-US" sz="1200" dirty="0">
                <a:latin typeface="微软雅黑" panose="020B0503020204020204" pitchFamily="34" charset="-122"/>
                <a:ea typeface="微软雅黑" panose="020B0503020204020204" pitchFamily="34" charset="-122"/>
              </a:rPr>
              <a:t>世贸组织发布全球贸易预测</a:t>
            </a:r>
            <a:r>
              <a:rPr lang="zh-CN" altLang="en-US" sz="1200" dirty="0" smtClean="0">
                <a:latin typeface="微软雅黑" panose="020B0503020204020204" pitchFamily="34" charset="-122"/>
                <a:ea typeface="微软雅黑" panose="020B0503020204020204" pitchFamily="34" charset="-122"/>
              </a:rPr>
              <a:t>更新，受</a:t>
            </a:r>
            <a:r>
              <a:rPr lang="zh-CN" altLang="en-US" sz="1200" dirty="0">
                <a:latin typeface="微软雅黑" panose="020B0503020204020204" pitchFamily="34" charset="-122"/>
                <a:ea typeface="微软雅黑" panose="020B0503020204020204" pitchFamily="34" charset="-122"/>
              </a:rPr>
              <a:t>长期贸易</a:t>
            </a:r>
            <a:r>
              <a:rPr lang="zh-CN" altLang="en-US" sz="1200" dirty="0" smtClean="0">
                <a:latin typeface="微软雅黑" panose="020B0503020204020204" pitchFamily="34" charset="-122"/>
                <a:ea typeface="微软雅黑" panose="020B0503020204020204" pitchFamily="34" charset="-122"/>
              </a:rPr>
              <a:t>争端和新冠肺炎影响，</a:t>
            </a:r>
            <a:r>
              <a:rPr lang="zh-CN" altLang="en-US" sz="1200" dirty="0">
                <a:latin typeface="微软雅黑" panose="020B0503020204020204" pitchFamily="34" charset="-122"/>
                <a:ea typeface="微软雅黑" panose="020B0503020204020204" pitchFamily="34" charset="-122"/>
              </a:rPr>
              <a:t>预计</a:t>
            </a:r>
            <a:r>
              <a:rPr lang="en-US" altLang="zh-CN" sz="1200" dirty="0">
                <a:latin typeface="微软雅黑" panose="020B0503020204020204" pitchFamily="34" charset="-122"/>
                <a:ea typeface="微软雅黑" panose="020B0503020204020204" pitchFamily="34" charset="-122"/>
              </a:rPr>
              <a:t>2020</a:t>
            </a:r>
            <a:r>
              <a:rPr lang="zh-CN" altLang="en-US" sz="1200" dirty="0">
                <a:latin typeface="微软雅黑" panose="020B0503020204020204" pitchFamily="34" charset="-122"/>
                <a:ea typeface="微软雅黑" panose="020B0503020204020204" pitchFamily="34" charset="-122"/>
              </a:rPr>
              <a:t>年全球货物贸易量将下降</a:t>
            </a:r>
            <a:r>
              <a:rPr lang="en-US" altLang="zh-CN" sz="1200" dirty="0">
                <a:latin typeface="微软雅黑" panose="020B0503020204020204" pitchFamily="34" charset="-122"/>
                <a:ea typeface="微软雅黑" panose="020B0503020204020204" pitchFamily="34" charset="-122"/>
              </a:rPr>
              <a:t>9.2%</a:t>
            </a:r>
            <a:r>
              <a:rPr lang="zh-CN" altLang="en-US" sz="1200" dirty="0">
                <a:latin typeface="微软雅黑" panose="020B0503020204020204" pitchFamily="34" charset="-122"/>
                <a:ea typeface="微软雅黑" panose="020B0503020204020204" pitchFamily="34" charset="-122"/>
              </a:rPr>
              <a:t>，是近十年来的最低值。</a:t>
            </a:r>
          </a:p>
          <a:p>
            <a:pPr algn="just" eaLnBrk="1" hangingPunct="1">
              <a:lnSpc>
                <a:spcPct val="150000"/>
              </a:lnSpc>
              <a:spcBef>
                <a:spcPct val="0"/>
              </a:spcBef>
              <a:buFontTx/>
              <a:buNone/>
            </a:pPr>
            <a:endParaRPr lang="en-US" altLang="zh-CN" sz="1200" dirty="0">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 xmlns:a16="http://schemas.microsoft.com/office/drawing/2014/main" id="{16E239F8-4EC3-9040-9475-E022D237F8EB}"/>
              </a:ext>
            </a:extLst>
          </p:cNvPr>
          <p:cNvSpPr txBox="1"/>
          <p:nvPr/>
        </p:nvSpPr>
        <p:spPr>
          <a:xfrm>
            <a:off x="7979934" y="914163"/>
            <a:ext cx="2518117" cy="369332"/>
          </a:xfrm>
          <a:prstGeom prst="rect">
            <a:avLst/>
          </a:prstGeom>
          <a:noFill/>
          <a:ln w="19050">
            <a:solidFill>
              <a:srgbClr val="84ACB6"/>
            </a:solidFill>
          </a:ln>
        </p:spPr>
        <p:txBody>
          <a:bodyPr wrap="square" rtlCol="0">
            <a:spAutoFit/>
          </a:bodyPr>
          <a:lstStyle/>
          <a:p>
            <a:pPr algn="ctr"/>
            <a:r>
              <a:rPr kumimoji="1" lang="zh-CN" altLang="en-US" b="1" dirty="0">
                <a:latin typeface="Microsoft YaHei" panose="020B0503020204020204" pitchFamily="34" charset="-122"/>
                <a:ea typeface="Microsoft YaHei" panose="020B0503020204020204" pitchFamily="34" charset="-122"/>
              </a:rPr>
              <a:t>主要</a:t>
            </a:r>
            <a:r>
              <a:rPr kumimoji="1" lang="zh-CN" altLang="en-US" b="1" dirty="0" smtClean="0">
                <a:latin typeface="Microsoft YaHei" panose="020B0503020204020204" pitchFamily="34" charset="-122"/>
                <a:ea typeface="Microsoft YaHei" panose="020B0503020204020204" pitchFamily="34" charset="-122"/>
              </a:rPr>
              <a:t>经济体增速萎缩</a:t>
            </a:r>
            <a:endParaRPr kumimoji="1" lang="zh-CN" altLang="en-US" b="1" dirty="0">
              <a:latin typeface="Microsoft YaHei" panose="020B0503020204020204" pitchFamily="34" charset="-122"/>
              <a:ea typeface="Microsoft YaHei" panose="020B0503020204020204" pitchFamily="34" charset="-122"/>
            </a:endParaRPr>
          </a:p>
        </p:txBody>
      </p:sp>
      <p:pic>
        <p:nvPicPr>
          <p:cNvPr id="14" name="图片 13">
            <a:extLst>
              <a:ext uri="{FF2B5EF4-FFF2-40B4-BE49-F238E27FC236}">
                <a16:creationId xmlns="" xmlns:a16="http://schemas.microsoft.com/office/drawing/2014/main" id="{4C163885-A2D3-4747-9308-BC84BABA8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9259" y="1422107"/>
            <a:ext cx="1252020" cy="802811"/>
          </a:xfrm>
          <a:prstGeom prst="rect">
            <a:avLst/>
          </a:prstGeom>
        </p:spPr>
      </p:pic>
      <p:sp>
        <p:nvSpPr>
          <p:cNvPr id="15" name="文本框 14">
            <a:extLst>
              <a:ext uri="{FF2B5EF4-FFF2-40B4-BE49-F238E27FC236}">
                <a16:creationId xmlns="" xmlns:a16="http://schemas.microsoft.com/office/drawing/2014/main" id="{6F79F1AD-A9CD-AF4A-AF1C-13AAF41EE55C}"/>
              </a:ext>
            </a:extLst>
          </p:cNvPr>
          <p:cNvSpPr txBox="1"/>
          <p:nvPr/>
        </p:nvSpPr>
        <p:spPr>
          <a:xfrm>
            <a:off x="6006014" y="2333820"/>
            <a:ext cx="1478509" cy="1200329"/>
          </a:xfrm>
          <a:prstGeom prst="rect">
            <a:avLst/>
          </a:prstGeom>
          <a:noFill/>
        </p:spPr>
        <p:txBody>
          <a:bodyPr wrap="square" rtlCol="0">
            <a:spAutoFit/>
          </a:bodyPr>
          <a:lstStyle/>
          <a:p>
            <a:pPr algn="just">
              <a:lnSpc>
                <a:spcPct val="150000"/>
              </a:lnSpc>
            </a:pPr>
            <a:r>
              <a:rPr kumimoji="1" lang="zh-CN" altLang="en-US" sz="1200" dirty="0" smtClean="0">
                <a:latin typeface="Microsoft YaHei" panose="020B0503020204020204" pitchFamily="34" charset="-122"/>
                <a:ea typeface="Microsoft YaHei" panose="020B0503020204020204" pitchFamily="34" charset="-122"/>
              </a:rPr>
              <a:t>美国：</a:t>
            </a:r>
            <a:r>
              <a:rPr kumimoji="1" lang="en-US" altLang="zh-CN" sz="1200" dirty="0" smtClean="0">
                <a:latin typeface="Microsoft YaHei" panose="020B0503020204020204" pitchFamily="34" charset="-122"/>
                <a:ea typeface="Microsoft YaHei" panose="020B0503020204020204" pitchFamily="34" charset="-122"/>
              </a:rPr>
              <a:t>2020</a:t>
            </a:r>
            <a:r>
              <a:rPr kumimoji="1" lang="zh-CN" altLang="en-US" sz="1200" dirty="0">
                <a:latin typeface="Microsoft YaHei" panose="020B0503020204020204" pitchFamily="34" charset="-122"/>
                <a:ea typeface="Microsoft YaHei" panose="020B0503020204020204" pitchFamily="34" charset="-122"/>
              </a:rPr>
              <a:t>年全年</a:t>
            </a:r>
            <a:r>
              <a:rPr kumimoji="1" lang="en-US" altLang="zh-CN" sz="1200" dirty="0">
                <a:latin typeface="Microsoft YaHei" panose="020B0503020204020204" pitchFamily="34" charset="-122"/>
                <a:ea typeface="Microsoft YaHei" panose="020B0503020204020204" pitchFamily="34" charset="-122"/>
              </a:rPr>
              <a:t>GDP</a:t>
            </a:r>
            <a:r>
              <a:rPr kumimoji="1" lang="zh-CN" altLang="en-US" sz="1200" dirty="0" smtClean="0">
                <a:latin typeface="Microsoft YaHei" panose="020B0503020204020204" pitchFamily="34" charset="-122"/>
                <a:ea typeface="Microsoft YaHei" panose="020B0503020204020204" pitchFamily="34" charset="-122"/>
              </a:rPr>
              <a:t>增速为</a:t>
            </a:r>
            <a:r>
              <a:rPr kumimoji="1" lang="en-US" altLang="zh-CN" sz="1200" dirty="0" smtClean="0">
                <a:latin typeface="Microsoft YaHei" panose="020B0503020204020204" pitchFamily="34" charset="-122"/>
                <a:ea typeface="Microsoft YaHei" panose="020B0503020204020204" pitchFamily="34" charset="-122"/>
              </a:rPr>
              <a:t>-3.5</a:t>
            </a:r>
            <a:r>
              <a:rPr kumimoji="1" lang="en-US" altLang="zh-CN" sz="1200" dirty="0">
                <a:latin typeface="Microsoft YaHei" panose="020B0503020204020204" pitchFamily="34" charset="-122"/>
                <a:ea typeface="Microsoft YaHei" panose="020B0503020204020204" pitchFamily="34" charset="-122"/>
              </a:rPr>
              <a:t>%</a:t>
            </a:r>
            <a:r>
              <a:rPr kumimoji="1" lang="zh-CN" altLang="en-US" sz="1200" dirty="0" smtClean="0">
                <a:latin typeface="Microsoft YaHei" panose="020B0503020204020204" pitchFamily="34" charset="-122"/>
                <a:ea typeface="Microsoft YaHei" panose="020B0503020204020204" pitchFamily="34" charset="-122"/>
              </a:rPr>
              <a:t>，创</a:t>
            </a:r>
            <a:r>
              <a:rPr kumimoji="1" lang="en-US" altLang="zh-CN" sz="1200" dirty="0">
                <a:latin typeface="Microsoft YaHei" panose="020B0503020204020204" pitchFamily="34" charset="-122"/>
                <a:ea typeface="Microsoft YaHei" panose="020B0503020204020204" pitchFamily="34" charset="-122"/>
              </a:rPr>
              <a:t>1946</a:t>
            </a:r>
            <a:r>
              <a:rPr kumimoji="1" lang="zh-CN" altLang="en-US" sz="1200" dirty="0">
                <a:latin typeface="Microsoft YaHei" panose="020B0503020204020204" pitchFamily="34" charset="-122"/>
                <a:ea typeface="Microsoft YaHei" panose="020B0503020204020204" pitchFamily="34" charset="-122"/>
              </a:rPr>
              <a:t>年以来新低。</a:t>
            </a:r>
          </a:p>
        </p:txBody>
      </p:sp>
      <p:pic>
        <p:nvPicPr>
          <p:cNvPr id="93" name="图片 5">
            <a:extLst>
              <a:ext uri="{FF2B5EF4-FFF2-40B4-BE49-F238E27FC236}">
                <a16:creationId xmlns="" xmlns:a16="http://schemas.microsoft.com/office/drawing/2014/main" id="{D81A39BB-7E6E-AD4E-AF4E-92050B91465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9852" y="1387533"/>
            <a:ext cx="1252017" cy="8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文本框 93">
            <a:extLst>
              <a:ext uri="{FF2B5EF4-FFF2-40B4-BE49-F238E27FC236}">
                <a16:creationId xmlns="" xmlns:a16="http://schemas.microsoft.com/office/drawing/2014/main" id="{CC649D26-ADEA-E842-AB6B-C7F9E1E14A4F}"/>
              </a:ext>
            </a:extLst>
          </p:cNvPr>
          <p:cNvSpPr txBox="1"/>
          <p:nvPr/>
        </p:nvSpPr>
        <p:spPr>
          <a:xfrm>
            <a:off x="7674710" y="2351190"/>
            <a:ext cx="1503433" cy="1200329"/>
          </a:xfrm>
          <a:prstGeom prst="rect">
            <a:avLst/>
          </a:prstGeom>
          <a:noFill/>
        </p:spPr>
        <p:txBody>
          <a:bodyPr wrap="square" rtlCol="0">
            <a:spAutoFit/>
          </a:bodyPr>
          <a:lstStyle/>
          <a:p>
            <a:pPr algn="just">
              <a:lnSpc>
                <a:spcPct val="150000"/>
              </a:lnSpc>
            </a:pPr>
            <a:r>
              <a:rPr kumimoji="1" lang="zh-CN" altLang="en-US" sz="1200" dirty="0" smtClean="0">
                <a:latin typeface="Microsoft YaHei" panose="020B0503020204020204" pitchFamily="34" charset="-122"/>
                <a:ea typeface="Microsoft YaHei" panose="020B0503020204020204" pitchFamily="34" charset="-122"/>
              </a:rPr>
              <a:t>日本：</a:t>
            </a:r>
            <a:r>
              <a:rPr kumimoji="1" lang="en-US" altLang="zh-CN" sz="1200" dirty="0">
                <a:latin typeface="Microsoft YaHei" panose="020B0503020204020204" pitchFamily="34" charset="-122"/>
                <a:ea typeface="Microsoft YaHei" panose="020B0503020204020204" pitchFamily="34" charset="-122"/>
              </a:rPr>
              <a:t>2</a:t>
            </a:r>
            <a:r>
              <a:rPr kumimoji="1" lang="en-US" altLang="zh-CN" sz="1200" dirty="0" smtClean="0">
                <a:latin typeface="Microsoft YaHei" panose="020B0503020204020204" pitchFamily="34" charset="-122"/>
                <a:ea typeface="Microsoft YaHei" panose="020B0503020204020204" pitchFamily="34" charset="-122"/>
              </a:rPr>
              <a:t>020</a:t>
            </a:r>
            <a:r>
              <a:rPr kumimoji="1" lang="zh-CN" altLang="en-US" sz="1200" dirty="0">
                <a:latin typeface="Microsoft YaHei" panose="020B0503020204020204" pitchFamily="34" charset="-122"/>
                <a:ea typeface="Microsoft YaHei" panose="020B0503020204020204" pitchFamily="34" charset="-122"/>
              </a:rPr>
              <a:t>年实际国内生产</a:t>
            </a:r>
            <a:r>
              <a:rPr kumimoji="1" lang="zh-CN" altLang="en-US" sz="1200" dirty="0" smtClean="0">
                <a:latin typeface="Microsoft YaHei" panose="020B0503020204020204" pitchFamily="34" charset="-122"/>
                <a:ea typeface="Microsoft YaHei" panose="020B0503020204020204" pitchFamily="34" charset="-122"/>
              </a:rPr>
              <a:t>总值扣除</a:t>
            </a:r>
            <a:r>
              <a:rPr kumimoji="1" lang="zh-CN" altLang="en-US" sz="1200" dirty="0">
                <a:latin typeface="Microsoft YaHei" panose="020B0503020204020204" pitchFamily="34" charset="-122"/>
                <a:ea typeface="Microsoft YaHei" panose="020B0503020204020204" pitchFamily="34" charset="-122"/>
              </a:rPr>
              <a:t>物价因素后，比</a:t>
            </a:r>
            <a:r>
              <a:rPr kumimoji="1" lang="en-US" altLang="zh-CN" sz="1200" dirty="0">
                <a:latin typeface="Microsoft YaHei" panose="020B0503020204020204" pitchFamily="34" charset="-122"/>
                <a:ea typeface="Microsoft YaHei" panose="020B0503020204020204" pitchFamily="34" charset="-122"/>
              </a:rPr>
              <a:t>2019</a:t>
            </a:r>
            <a:r>
              <a:rPr kumimoji="1" lang="zh-CN" altLang="en-US" sz="1200" dirty="0">
                <a:latin typeface="Microsoft YaHei" panose="020B0503020204020204" pitchFamily="34" charset="-122"/>
                <a:ea typeface="Microsoft YaHei" panose="020B0503020204020204" pitchFamily="34" charset="-122"/>
              </a:rPr>
              <a:t>年下降</a:t>
            </a:r>
            <a:r>
              <a:rPr kumimoji="1" lang="en-US" altLang="zh-CN" sz="1200" dirty="0">
                <a:latin typeface="Microsoft YaHei" panose="020B0503020204020204" pitchFamily="34" charset="-122"/>
                <a:ea typeface="Microsoft YaHei" panose="020B0503020204020204" pitchFamily="34" charset="-122"/>
              </a:rPr>
              <a:t>4.8</a:t>
            </a:r>
            <a:r>
              <a:rPr kumimoji="1" lang="en-US" altLang="zh-CN" sz="1200" dirty="0" smtClean="0">
                <a:latin typeface="Microsoft YaHei" panose="020B0503020204020204" pitchFamily="34" charset="-122"/>
                <a:ea typeface="Microsoft YaHei" panose="020B0503020204020204" pitchFamily="34" charset="-122"/>
              </a:rPr>
              <a:t>%</a:t>
            </a:r>
            <a:r>
              <a:rPr kumimoji="1" lang="zh-CN" altLang="en-US" sz="1200" dirty="0" smtClean="0">
                <a:latin typeface="Microsoft YaHei" panose="020B0503020204020204" pitchFamily="34" charset="-122"/>
                <a:ea typeface="Microsoft YaHei" panose="020B0503020204020204" pitchFamily="34" charset="-122"/>
              </a:rPr>
              <a:t>。</a:t>
            </a:r>
            <a:endParaRPr kumimoji="1" lang="zh-CN" altLang="en-US" sz="1200" dirty="0">
              <a:latin typeface="Microsoft YaHei" panose="020B0503020204020204" pitchFamily="34" charset="-122"/>
              <a:ea typeface="Microsoft YaHei" panose="020B0503020204020204" pitchFamily="34" charset="-122"/>
            </a:endParaRPr>
          </a:p>
        </p:txBody>
      </p:sp>
      <p:pic>
        <p:nvPicPr>
          <p:cNvPr id="95" name="图片 6">
            <a:extLst>
              <a:ext uri="{FF2B5EF4-FFF2-40B4-BE49-F238E27FC236}">
                <a16:creationId xmlns="" xmlns:a16="http://schemas.microsoft.com/office/drawing/2014/main" id="{A65D1320-9D7E-7F4B-AA45-4F2C4180F61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18778" y="1440913"/>
            <a:ext cx="127635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文本框 96">
            <a:extLst>
              <a:ext uri="{FF2B5EF4-FFF2-40B4-BE49-F238E27FC236}">
                <a16:creationId xmlns="" xmlns:a16="http://schemas.microsoft.com/office/drawing/2014/main" id="{DF6B0F89-AB1E-6D48-B565-D26FD64055C0}"/>
              </a:ext>
            </a:extLst>
          </p:cNvPr>
          <p:cNvSpPr txBox="1"/>
          <p:nvPr/>
        </p:nvSpPr>
        <p:spPr>
          <a:xfrm>
            <a:off x="9418778" y="2296820"/>
            <a:ext cx="1276350" cy="1200329"/>
          </a:xfrm>
          <a:prstGeom prst="rect">
            <a:avLst/>
          </a:prstGeom>
          <a:noFill/>
        </p:spPr>
        <p:txBody>
          <a:bodyPr wrap="square" rtlCol="0">
            <a:spAutoFit/>
          </a:bodyPr>
          <a:lstStyle/>
          <a:p>
            <a:pPr algn="just">
              <a:lnSpc>
                <a:spcPct val="150000"/>
              </a:lnSpc>
            </a:pPr>
            <a:r>
              <a:rPr kumimoji="1" lang="zh-CN" altLang="en-US" sz="1200" dirty="0" smtClean="0">
                <a:latin typeface="Microsoft YaHei" panose="020B0503020204020204" pitchFamily="34" charset="-122"/>
                <a:ea typeface="Microsoft YaHei" panose="020B0503020204020204" pitchFamily="34" charset="-122"/>
              </a:rPr>
              <a:t>欧元区</a:t>
            </a:r>
            <a:r>
              <a:rPr kumimoji="1" lang="zh-CN" altLang="en-US" sz="1200" dirty="0">
                <a:latin typeface="Microsoft YaHei" panose="020B0503020204020204" pitchFamily="34" charset="-122"/>
                <a:ea typeface="Microsoft YaHei" panose="020B0503020204020204" pitchFamily="34" charset="-122"/>
              </a:rPr>
              <a:t>：欧元区</a:t>
            </a:r>
            <a:r>
              <a:rPr kumimoji="1" lang="en-US" altLang="zh-CN" sz="1200" dirty="0">
                <a:latin typeface="Microsoft YaHei" panose="020B0503020204020204" pitchFamily="34" charset="-122"/>
                <a:ea typeface="Microsoft YaHei" panose="020B0503020204020204" pitchFamily="34" charset="-122"/>
              </a:rPr>
              <a:t>2020</a:t>
            </a:r>
            <a:r>
              <a:rPr kumimoji="1" lang="zh-CN" altLang="en-US" sz="1200" dirty="0">
                <a:latin typeface="Microsoft YaHei" panose="020B0503020204020204" pitchFamily="34" charset="-122"/>
                <a:ea typeface="Microsoft YaHei" panose="020B0503020204020204" pitchFamily="34" charset="-122"/>
              </a:rPr>
              <a:t>年</a:t>
            </a:r>
            <a:r>
              <a:rPr kumimoji="1" lang="en-US" altLang="zh-CN" sz="1200" dirty="0">
                <a:latin typeface="Microsoft YaHei" panose="020B0503020204020204" pitchFamily="34" charset="-122"/>
                <a:ea typeface="Microsoft YaHei" panose="020B0503020204020204" pitchFamily="34" charset="-122"/>
              </a:rPr>
              <a:t>GDP</a:t>
            </a:r>
            <a:r>
              <a:rPr kumimoji="1" lang="zh-CN" altLang="en-US" sz="1200" dirty="0">
                <a:latin typeface="Microsoft YaHei" panose="020B0503020204020204" pitchFamily="34" charset="-122"/>
                <a:ea typeface="Microsoft YaHei" panose="020B0503020204020204" pitchFamily="34" charset="-122"/>
              </a:rPr>
              <a:t>全年增速萎缩</a:t>
            </a:r>
            <a:r>
              <a:rPr kumimoji="1" lang="en-US" altLang="zh-CN" sz="1200" dirty="0">
                <a:latin typeface="Microsoft YaHei" panose="020B0503020204020204" pitchFamily="34" charset="-122"/>
                <a:ea typeface="Microsoft YaHei" panose="020B0503020204020204" pitchFamily="34" charset="-122"/>
              </a:rPr>
              <a:t>6.8%</a:t>
            </a:r>
            <a:endParaRPr kumimoji="1" lang="zh-CN" altLang="en-US" sz="1200" dirty="0">
              <a:latin typeface="Microsoft YaHei" panose="020B0503020204020204" pitchFamily="34" charset="-122"/>
              <a:ea typeface="Microsoft YaHei" panose="020B0503020204020204" pitchFamily="34" charset="-122"/>
            </a:endParaRPr>
          </a:p>
        </p:txBody>
      </p:sp>
      <p:pic>
        <p:nvPicPr>
          <p:cNvPr id="98" name="图片 7">
            <a:extLst>
              <a:ext uri="{FF2B5EF4-FFF2-40B4-BE49-F238E27FC236}">
                <a16:creationId xmlns="" xmlns:a16="http://schemas.microsoft.com/office/drawing/2014/main" id="{521F3AA2-8709-914B-A4EC-67819BCDCF2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909770" y="1422107"/>
            <a:ext cx="116681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文本框 98">
            <a:extLst>
              <a:ext uri="{FF2B5EF4-FFF2-40B4-BE49-F238E27FC236}">
                <a16:creationId xmlns="" xmlns:a16="http://schemas.microsoft.com/office/drawing/2014/main" id="{E1FF5D58-EE79-B747-8FCD-96C5584D2193}"/>
              </a:ext>
            </a:extLst>
          </p:cNvPr>
          <p:cNvSpPr txBox="1"/>
          <p:nvPr/>
        </p:nvSpPr>
        <p:spPr>
          <a:xfrm>
            <a:off x="10900643" y="2352123"/>
            <a:ext cx="1354989" cy="646331"/>
          </a:xfrm>
          <a:prstGeom prst="rect">
            <a:avLst/>
          </a:prstGeom>
          <a:noFill/>
        </p:spPr>
        <p:txBody>
          <a:bodyPr wrap="square" rtlCol="0">
            <a:spAutoFit/>
          </a:bodyPr>
          <a:lstStyle/>
          <a:p>
            <a:pPr algn="just">
              <a:lnSpc>
                <a:spcPct val="150000"/>
              </a:lnSpc>
            </a:pPr>
            <a:r>
              <a:rPr kumimoji="1" lang="zh-CN" altLang="en-US" sz="1200" dirty="0">
                <a:latin typeface="Microsoft YaHei" panose="020B0503020204020204" pitchFamily="34" charset="-122"/>
                <a:ea typeface="Microsoft YaHei" panose="020B0503020204020204" pitchFamily="34" charset="-122"/>
              </a:rPr>
              <a:t>新兴市场经济发展分化较为</a:t>
            </a:r>
            <a:r>
              <a:rPr kumimoji="1" lang="zh-CN" altLang="en-US" sz="1200" dirty="0" smtClean="0">
                <a:latin typeface="Microsoft YaHei" panose="020B0503020204020204" pitchFamily="34" charset="-122"/>
                <a:ea typeface="Microsoft YaHei" panose="020B0503020204020204" pitchFamily="34" charset="-122"/>
              </a:rPr>
              <a:t>明显</a:t>
            </a:r>
            <a:endParaRPr kumimoji="1" lang="zh-CN" altLang="en-US" sz="1200" dirty="0">
              <a:latin typeface="Microsoft YaHei" panose="020B0503020204020204" pitchFamily="34" charset="-122"/>
              <a:ea typeface="Microsoft YaHei" panose="020B0503020204020204" pitchFamily="34" charset="-122"/>
            </a:endParaRPr>
          </a:p>
        </p:txBody>
      </p:sp>
      <p:sp>
        <p:nvSpPr>
          <p:cNvPr id="100" name="文本框 99">
            <a:extLst>
              <a:ext uri="{FF2B5EF4-FFF2-40B4-BE49-F238E27FC236}">
                <a16:creationId xmlns="" xmlns:a16="http://schemas.microsoft.com/office/drawing/2014/main" id="{E17C6BA9-9382-0E4E-ABC6-7BA8E5E7294E}"/>
              </a:ext>
            </a:extLst>
          </p:cNvPr>
          <p:cNvSpPr txBox="1"/>
          <p:nvPr/>
        </p:nvSpPr>
        <p:spPr>
          <a:xfrm>
            <a:off x="1352563" y="3882549"/>
            <a:ext cx="2518117" cy="369332"/>
          </a:xfrm>
          <a:prstGeom prst="rect">
            <a:avLst/>
          </a:prstGeom>
          <a:noFill/>
          <a:ln w="19050">
            <a:solidFill>
              <a:srgbClr val="84ACB6"/>
            </a:solidFill>
          </a:ln>
        </p:spPr>
        <p:txBody>
          <a:bodyPr wrap="square" rtlCol="0">
            <a:spAutoFit/>
          </a:bodyPr>
          <a:lstStyle/>
          <a:p>
            <a:pPr algn="ctr"/>
            <a:r>
              <a:rPr kumimoji="1" lang="zh-CN" altLang="en-US" b="1" dirty="0">
                <a:latin typeface="Microsoft YaHei" panose="020B0503020204020204" pitchFamily="34" charset="-122"/>
                <a:ea typeface="Microsoft YaHei" panose="020B0503020204020204" pitchFamily="34" charset="-122"/>
              </a:rPr>
              <a:t>国际贸易持续下跌</a:t>
            </a:r>
          </a:p>
        </p:txBody>
      </p:sp>
      <p:pic>
        <p:nvPicPr>
          <p:cNvPr id="18" name="图片 17">
            <a:extLst>
              <a:ext uri="{FF2B5EF4-FFF2-40B4-BE49-F238E27FC236}">
                <a16:creationId xmlns="" xmlns:a16="http://schemas.microsoft.com/office/drawing/2014/main" id="{5D6BB352-A632-B54B-9536-870BF7EBA8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467" y="4303680"/>
            <a:ext cx="2014686" cy="1807291"/>
          </a:xfrm>
          <a:prstGeom prst="rect">
            <a:avLst/>
          </a:prstGeom>
        </p:spPr>
      </p:pic>
      <p:sp>
        <p:nvSpPr>
          <p:cNvPr id="101" name="TextBox 72">
            <a:extLst>
              <a:ext uri="{FF2B5EF4-FFF2-40B4-BE49-F238E27FC236}">
                <a16:creationId xmlns="" xmlns:a16="http://schemas.microsoft.com/office/drawing/2014/main" id="{53BDB2D4-BDBA-7843-A56F-35F314815404}"/>
              </a:ext>
            </a:extLst>
          </p:cNvPr>
          <p:cNvSpPr txBox="1">
            <a:spLocks noChangeArrowheads="1"/>
          </p:cNvSpPr>
          <p:nvPr/>
        </p:nvSpPr>
        <p:spPr bwMode="auto">
          <a:xfrm>
            <a:off x="2223153" y="4728032"/>
            <a:ext cx="3390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spcBef>
                <a:spcPct val="0"/>
              </a:spcBef>
              <a:buNone/>
            </a:pPr>
            <a:r>
              <a:rPr lang="zh-CN" altLang="en-US" sz="1200" dirty="0">
                <a:latin typeface="微软雅黑" panose="020B0503020204020204" pitchFamily="34" charset="-122"/>
                <a:ea typeface="微软雅黑" panose="020B0503020204020204" pitchFamily="34" charset="-122"/>
              </a:rPr>
              <a:t>受保护主义抬头等因素影响，</a:t>
            </a:r>
            <a:r>
              <a:rPr lang="en-US" altLang="zh-CN" sz="1200" dirty="0" smtClean="0">
                <a:latin typeface="微软雅黑" panose="020B0503020204020204" pitchFamily="34" charset="-122"/>
                <a:ea typeface="微软雅黑" panose="020B0503020204020204" pitchFamily="34" charset="-122"/>
              </a:rPr>
              <a:t>2020</a:t>
            </a:r>
            <a:r>
              <a:rPr lang="zh-CN" altLang="en-US" sz="1200" dirty="0" smtClean="0">
                <a:latin typeface="微软雅黑" panose="020B0503020204020204" pitchFamily="34" charset="-122"/>
                <a:ea typeface="微软雅黑" panose="020B0503020204020204" pitchFamily="34" charset="-122"/>
              </a:rPr>
              <a:t>年</a:t>
            </a:r>
            <a:r>
              <a:rPr lang="zh-CN" altLang="en-US" sz="1200" dirty="0">
                <a:latin typeface="微软雅黑" panose="020B0503020204020204" pitchFamily="34" charset="-122"/>
                <a:ea typeface="微软雅黑" panose="020B0503020204020204" pitchFamily="34" charset="-122"/>
              </a:rPr>
              <a:t>全球国际贸易出现负增长。处于贸易冲突中的中国和美国，贸易增速均大幅下滑。 </a:t>
            </a:r>
            <a:endParaRPr lang="en-US" altLang="zh-CN" sz="1200" dirty="0">
              <a:latin typeface="微软雅黑" panose="020B0503020204020204" pitchFamily="34" charset="-122"/>
              <a:ea typeface="微软雅黑" panose="020B0503020204020204" pitchFamily="34" charset="-122"/>
            </a:endParaRPr>
          </a:p>
        </p:txBody>
      </p:sp>
      <p:sp>
        <p:nvSpPr>
          <p:cNvPr id="102" name="文本框 101">
            <a:extLst>
              <a:ext uri="{FF2B5EF4-FFF2-40B4-BE49-F238E27FC236}">
                <a16:creationId xmlns="" xmlns:a16="http://schemas.microsoft.com/office/drawing/2014/main" id="{881ED0DB-F493-1043-B78E-B1BC02CA9E2E}"/>
              </a:ext>
            </a:extLst>
          </p:cNvPr>
          <p:cNvSpPr txBox="1"/>
          <p:nvPr/>
        </p:nvSpPr>
        <p:spPr>
          <a:xfrm>
            <a:off x="8159719" y="3865151"/>
            <a:ext cx="2518117" cy="369332"/>
          </a:xfrm>
          <a:prstGeom prst="rect">
            <a:avLst/>
          </a:prstGeom>
          <a:noFill/>
          <a:ln w="19050">
            <a:solidFill>
              <a:srgbClr val="84ACB6"/>
            </a:solidFill>
          </a:ln>
        </p:spPr>
        <p:txBody>
          <a:bodyPr wrap="square" rtlCol="0">
            <a:spAutoFit/>
          </a:bodyPr>
          <a:lstStyle/>
          <a:p>
            <a:pPr algn="ctr"/>
            <a:r>
              <a:rPr kumimoji="1" lang="zh-CN" altLang="en-US" b="1" dirty="0" smtClean="0">
                <a:latin typeface="Microsoft YaHei" panose="020B0503020204020204" pitchFamily="34" charset="-122"/>
                <a:ea typeface="Microsoft YaHei" panose="020B0503020204020204" pitchFamily="34" charset="-122"/>
              </a:rPr>
              <a:t>失业率持续攀升</a:t>
            </a:r>
            <a:endParaRPr kumimoji="1" lang="zh-CN" altLang="en-US" b="1" dirty="0">
              <a:latin typeface="Microsoft YaHei" panose="020B0503020204020204" pitchFamily="34" charset="-122"/>
              <a:ea typeface="Microsoft YaHei" panose="020B0503020204020204" pitchFamily="34" charset="-122"/>
            </a:endParaRPr>
          </a:p>
        </p:txBody>
      </p:sp>
      <p:graphicFrame>
        <p:nvGraphicFramePr>
          <p:cNvPr id="103" name="图表 102">
            <a:extLst>
              <a:ext uri="{FF2B5EF4-FFF2-40B4-BE49-F238E27FC236}">
                <a16:creationId xmlns="" xmlns:a16="http://schemas.microsoft.com/office/drawing/2014/main" id="{A2A64F69-CC43-8D42-9514-0E90650E26B8}"/>
              </a:ext>
            </a:extLst>
          </p:cNvPr>
          <p:cNvGraphicFramePr/>
          <p:nvPr>
            <p:extLst>
              <p:ext uri="{D42A27DB-BD31-4B8C-83A1-F6EECF244321}">
                <p14:modId xmlns:p14="http://schemas.microsoft.com/office/powerpoint/2010/main" val="284065965"/>
              </p:ext>
            </p:extLst>
          </p:nvPr>
        </p:nvGraphicFramePr>
        <p:xfrm>
          <a:off x="6183019" y="4443672"/>
          <a:ext cx="5738570" cy="1865845"/>
        </p:xfrm>
        <a:graphic>
          <a:graphicData uri="http://schemas.openxmlformats.org/drawingml/2006/chart">
            <c:chart xmlns:c="http://schemas.openxmlformats.org/drawingml/2006/chart" xmlns:r="http://schemas.openxmlformats.org/officeDocument/2006/relationships" r:id="rId11"/>
          </a:graphicData>
        </a:graphic>
      </p:graphicFrame>
      <p:sp>
        <p:nvSpPr>
          <p:cNvPr id="105" name="TextBox 72">
            <a:extLst>
              <a:ext uri="{FF2B5EF4-FFF2-40B4-BE49-F238E27FC236}">
                <a16:creationId xmlns="" xmlns:a16="http://schemas.microsoft.com/office/drawing/2014/main" id="{36692789-0702-DE40-908A-953160FDE6E7}"/>
              </a:ext>
            </a:extLst>
          </p:cNvPr>
          <p:cNvSpPr txBox="1">
            <a:spLocks noChangeArrowheads="1"/>
          </p:cNvSpPr>
          <p:nvPr/>
        </p:nvSpPr>
        <p:spPr bwMode="auto">
          <a:xfrm>
            <a:off x="8233163" y="4234483"/>
            <a:ext cx="3688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None/>
            </a:pPr>
            <a:r>
              <a:rPr lang="en-US" altLang="zh-CN" sz="1100" dirty="0">
                <a:latin typeface="微软雅黑" panose="020B0503020204020204" pitchFamily="34" charset="-122"/>
                <a:ea typeface="微软雅黑" panose="020B0503020204020204" pitchFamily="34" charset="-122"/>
              </a:rPr>
              <a:t>2018-2019</a:t>
            </a:r>
            <a:r>
              <a:rPr lang="zh-CN" altLang="en-US" sz="1100" dirty="0">
                <a:latin typeface="微软雅黑" panose="020B0503020204020204" pitchFamily="34" charset="-122"/>
                <a:ea typeface="微软雅黑" panose="020B0503020204020204" pitchFamily="34" charset="-122"/>
              </a:rPr>
              <a:t>年欧美日失业率（</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 </a:t>
            </a:r>
            <a:endParaRPr lang="en-US" altLang="zh-CN" sz="1100" dirty="0">
              <a:latin typeface="微软雅黑" panose="020B0503020204020204" pitchFamily="34" charset="-122"/>
              <a:ea typeface="微软雅黑" panose="020B0503020204020204" pitchFamily="34" charset="-122"/>
            </a:endParaRPr>
          </a:p>
        </p:txBody>
      </p:sp>
      <p:cxnSp>
        <p:nvCxnSpPr>
          <p:cNvPr id="3" name="直线连接符 2"/>
          <p:cNvCxnSpPr/>
          <p:nvPr/>
        </p:nvCxnSpPr>
        <p:spPr>
          <a:xfrm>
            <a:off x="5732191" y="914163"/>
            <a:ext cx="8264" cy="5584173"/>
          </a:xfrm>
          <a:prstGeom prst="line">
            <a:avLst/>
          </a:prstGeom>
          <a:ln>
            <a:solidFill>
              <a:srgbClr val="0C7268"/>
            </a:solidFill>
            <a:prstDash val="dash"/>
          </a:ln>
        </p:spPr>
        <p:style>
          <a:lnRef idx="1">
            <a:schemeClr val="accent1"/>
          </a:lnRef>
          <a:fillRef idx="0">
            <a:schemeClr val="accent1"/>
          </a:fillRef>
          <a:effectRef idx="0">
            <a:schemeClr val="accent1"/>
          </a:effectRef>
          <a:fontRef idx="minor">
            <a:schemeClr val="tx1"/>
          </a:fontRef>
        </p:style>
      </p:cxnSp>
      <p:cxnSp>
        <p:nvCxnSpPr>
          <p:cNvPr id="5" name="直线连接符 4"/>
          <p:cNvCxnSpPr/>
          <p:nvPr/>
        </p:nvCxnSpPr>
        <p:spPr>
          <a:xfrm flipV="1">
            <a:off x="668808" y="3718859"/>
            <a:ext cx="11407775" cy="48799"/>
          </a:xfrm>
          <a:prstGeom prst="line">
            <a:avLst/>
          </a:prstGeom>
          <a:ln>
            <a:solidFill>
              <a:srgbClr val="0C7268"/>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006013" y="6217920"/>
            <a:ext cx="6070569" cy="553998"/>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2020</a:t>
            </a:r>
            <a:r>
              <a:rPr lang="zh-CN" altLang="en-US" sz="1200" dirty="0">
                <a:latin typeface="微软雅黑" panose="020B0503020204020204" pitchFamily="34" charset="-122"/>
                <a:ea typeface="微软雅黑" panose="020B0503020204020204" pitchFamily="34" charset="-122"/>
              </a:rPr>
              <a:t>年东亚地区</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岁及以上人口失业率增至</a:t>
            </a:r>
            <a:r>
              <a:rPr lang="en-US" altLang="zh-CN" sz="1200" dirty="0">
                <a:latin typeface="微软雅黑" panose="020B0503020204020204" pitchFamily="34" charset="-122"/>
                <a:ea typeface="微软雅黑" panose="020B0503020204020204" pitchFamily="34" charset="-122"/>
              </a:rPr>
              <a:t>4.8%</a:t>
            </a:r>
            <a:r>
              <a:rPr lang="zh-CN" altLang="en-US" sz="1200" dirty="0">
                <a:latin typeface="微软雅黑" panose="020B0503020204020204" pitchFamily="34" charset="-122"/>
                <a:ea typeface="微软雅黑" panose="020B0503020204020204" pitchFamily="34" charset="-122"/>
              </a:rPr>
              <a:t>，东南亚及太平洋地区增至</a:t>
            </a:r>
            <a:r>
              <a:rPr lang="en-US" altLang="zh-CN" sz="1200" dirty="0">
                <a:latin typeface="微软雅黑" panose="020B0503020204020204" pitchFamily="34" charset="-122"/>
                <a:ea typeface="微软雅黑" panose="020B0503020204020204" pitchFamily="34" charset="-122"/>
              </a:rPr>
              <a:t>3.2%</a:t>
            </a:r>
            <a:r>
              <a:rPr lang="zh-CN" altLang="en-US" sz="1200" dirty="0">
                <a:latin typeface="微软雅黑" panose="020B0503020204020204" pitchFamily="34" charset="-122"/>
                <a:ea typeface="微软雅黑" panose="020B0503020204020204" pitchFamily="34" charset="-122"/>
              </a:rPr>
              <a:t>，南亚地区增至</a:t>
            </a:r>
            <a:r>
              <a:rPr lang="en-US" altLang="zh-CN" sz="1200" dirty="0">
                <a:latin typeface="微软雅黑" panose="020B0503020204020204" pitchFamily="34" charset="-122"/>
                <a:ea typeface="微软雅黑" panose="020B0503020204020204" pitchFamily="34" charset="-122"/>
              </a:rPr>
              <a:t>6.8%</a:t>
            </a:r>
            <a:r>
              <a:rPr lang="zh-CN" altLang="en-US" sz="1200" dirty="0">
                <a:latin typeface="微软雅黑" panose="020B0503020204020204" pitchFamily="34" charset="-122"/>
                <a:ea typeface="微软雅黑" panose="020B0503020204020204" pitchFamily="34" charset="-122"/>
              </a:rPr>
              <a:t>，阿拉伯国家增至</a:t>
            </a:r>
            <a:r>
              <a:rPr lang="en-US" altLang="zh-CN" sz="1200" dirty="0">
                <a:latin typeface="微软雅黑" panose="020B0503020204020204" pitchFamily="34" charset="-122"/>
                <a:ea typeface="微软雅黑" panose="020B0503020204020204" pitchFamily="34" charset="-122"/>
              </a:rPr>
              <a:t>9.9%</a:t>
            </a:r>
            <a:r>
              <a:rPr lang="zh-CN" altLang="en-US" sz="1200" dirty="0">
                <a:latin typeface="微软雅黑" panose="020B0503020204020204" pitchFamily="34" charset="-122"/>
                <a:ea typeface="微软雅黑" panose="020B0503020204020204" pitchFamily="34" charset="-122"/>
              </a:rPr>
              <a:t>，中亚和西亚增至</a:t>
            </a:r>
            <a:r>
              <a:rPr lang="en-US" altLang="zh-CN" sz="1200" dirty="0">
                <a:latin typeface="微软雅黑" panose="020B0503020204020204" pitchFamily="34" charset="-122"/>
                <a:ea typeface="微软雅黑" panose="020B0503020204020204" pitchFamily="34" charset="-122"/>
              </a:rPr>
              <a:t>9.8%</a:t>
            </a:r>
            <a:r>
              <a:rPr lang="zh-CN" altLang="en-US" dirty="0"/>
              <a:t>。</a:t>
            </a:r>
            <a:endParaRPr kumimoji="1" lang="zh-CN" altLang="en-US" dirty="0"/>
          </a:p>
        </p:txBody>
      </p:sp>
    </p:spTree>
    <p:extLst>
      <p:ext uri="{BB962C8B-B14F-4D97-AF65-F5344CB8AC3E}">
        <p14:creationId xmlns:p14="http://schemas.microsoft.com/office/powerpoint/2010/main" val="323556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1516609"/>
              </p:ext>
            </p:extLst>
          </p:nvPr>
        </p:nvGraphicFramePr>
        <p:xfrm>
          <a:off x="618744" y="1057497"/>
          <a:ext cx="10515599" cy="5023485"/>
        </p:xfrm>
        <a:graphic>
          <a:graphicData uri="http://schemas.openxmlformats.org/drawingml/2006/table">
            <a:tbl>
              <a:tblPr firstRow="1" firstCol="1" bandRow="1">
                <a:tableStyleId>{5C22544A-7EE6-4342-B048-85BDC9FD1C3A}</a:tableStyleId>
              </a:tblPr>
              <a:tblGrid>
                <a:gridCol w="1512903"/>
                <a:gridCol w="1512903"/>
                <a:gridCol w="1513874"/>
                <a:gridCol w="2193176"/>
                <a:gridCol w="2193176"/>
                <a:gridCol w="1589567"/>
              </a:tblGrid>
              <a:tr h="252095">
                <a:tc rowSpan="2" gridSpan="2">
                  <a:txBody>
                    <a:bodyPr/>
                    <a:lstStyle/>
                    <a:p>
                      <a:endParaRPr lang="zh-CN" sz="14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solidFill>
                      <a:srgbClr val="0C7268"/>
                    </a:solidFill>
                  </a:tcPr>
                </a:tc>
                <a:tc rowSpan="2" hMerge="1">
                  <a:txBody>
                    <a:bodyPr/>
                    <a:lstStyle/>
                    <a:p>
                      <a:endParaRPr lang="zh-CN" altLang="en-US"/>
                    </a:p>
                  </a:txBody>
                  <a:tcPr/>
                </a:tc>
                <a:tc gridSpan="2">
                  <a:txBody>
                    <a:bodyPr/>
                    <a:lstStyle/>
                    <a:p>
                      <a:pPr indent="125095" algn="just">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地方“专精特新”中小企业</a:t>
                      </a:r>
                    </a:p>
                  </a:txBody>
                  <a:tcPr marL="68580" marR="68580" marT="0" marB="0" anchor="ctr">
                    <a:solidFill>
                      <a:srgbClr val="0C7268"/>
                    </a:solidFill>
                  </a:tcPr>
                </a:tc>
                <a:tc hMerge="1">
                  <a:txBody>
                    <a:bodyPr/>
                    <a:lstStyle/>
                    <a:p>
                      <a:endParaRPr lang="zh-CN" altLang="en-US"/>
                    </a:p>
                  </a:txBody>
                  <a:tcPr/>
                </a:tc>
                <a:tc rowSpan="2">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第一批专精特新“小巨人”企业</a:t>
                      </a:r>
                    </a:p>
                  </a:txBody>
                  <a:tcPr marL="68580" marR="68580" marT="0" marB="0" anchor="ctr">
                    <a:solidFill>
                      <a:srgbClr val="0C7268"/>
                    </a:solidFill>
                  </a:tcPr>
                </a:tc>
                <a:tc rowSpan="2">
                  <a:txBody>
                    <a:bodyPr/>
                    <a:lstStyle/>
                    <a:p>
                      <a:pPr indent="127000" algn="just">
                        <a:spcAft>
                          <a:spcPts val="0"/>
                        </a:spcAft>
                      </a:pP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2019</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年单项冠军示范企业</a:t>
                      </a:r>
                    </a:p>
                  </a:txBody>
                  <a:tcPr marL="68580" marR="68580" marT="0" marB="0" anchor="ctr">
                    <a:solidFill>
                      <a:srgbClr val="0C7268"/>
                    </a:solidFill>
                  </a:tcPr>
                </a:tc>
              </a:tr>
              <a:tr h="252095">
                <a:tc gridSpan="2" vMerge="1">
                  <a:txBody>
                    <a:bodyPr/>
                    <a:lstStyle/>
                    <a:p>
                      <a:endParaRPr lang="zh-CN" altLang="en-US"/>
                    </a:p>
                  </a:txBody>
                  <a:tcPr/>
                </a:tc>
                <a:tc hMerge="1" vMerge="1">
                  <a:txBody>
                    <a:bodyPr/>
                    <a:lstStyle/>
                    <a:p>
                      <a:endParaRPr lang="zh-CN" altLang="en-US"/>
                    </a:p>
                  </a:txBody>
                  <a:tcPr/>
                </a:tc>
                <a:tc>
                  <a:txBody>
                    <a:bodyPr/>
                    <a:lstStyle/>
                    <a:p>
                      <a:pPr indent="125095" algn="ctr">
                        <a:spcAft>
                          <a:spcPts val="0"/>
                        </a:spcAft>
                      </a:pPr>
                      <a:r>
                        <a:rPr lang="zh-CN" sz="1400" b="0" i="0" u="none" kern="1200" baseline="0">
                          <a:solidFill>
                            <a:srgbClr val="0C7268"/>
                          </a:solidFill>
                          <a:latin typeface="微软雅黑" panose="020B0503020204020204" pitchFamily="34" charset="-122"/>
                          <a:ea typeface="微软雅黑" panose="020B0503020204020204" pitchFamily="34" charset="-122"/>
                          <a:cs typeface="+mn-cs"/>
                        </a:rPr>
                        <a:t>最低要求</a:t>
                      </a:r>
                    </a:p>
                  </a:txBody>
                  <a:tcPr marL="68580" marR="68580" marT="0" marB="0" anchor="ctr"/>
                </a:tc>
                <a:tc>
                  <a:txBody>
                    <a:bodyPr/>
                    <a:lstStyle/>
                    <a:p>
                      <a:pPr indent="125095" algn="ctr">
                        <a:spcAft>
                          <a:spcPts val="0"/>
                        </a:spcAft>
                      </a:pPr>
                      <a:r>
                        <a:rPr lang="zh-CN" sz="1400" b="0" i="0" u="none" kern="1200" baseline="0" dirty="0">
                          <a:solidFill>
                            <a:srgbClr val="0C7268"/>
                          </a:solidFill>
                          <a:latin typeface="微软雅黑" panose="020B0503020204020204" pitchFamily="34" charset="-122"/>
                          <a:ea typeface="微软雅黑" panose="020B0503020204020204" pitchFamily="34" charset="-122"/>
                          <a:cs typeface="+mn-cs"/>
                        </a:rPr>
                        <a:t>最高要求</a:t>
                      </a:r>
                    </a:p>
                  </a:txBody>
                  <a:tcPr marL="68580" marR="68580" marT="0" marB="0" anchor="ctr"/>
                </a:tc>
                <a:tc vMerge="1">
                  <a:txBody>
                    <a:bodyPr/>
                    <a:lstStyle/>
                    <a:p>
                      <a:endParaRPr lang="zh-CN" altLang="en-US"/>
                    </a:p>
                  </a:txBody>
                  <a:tcPr/>
                </a:tc>
                <a:tc vMerge="1">
                  <a:txBody>
                    <a:bodyPr/>
                    <a:lstStyle/>
                    <a:p>
                      <a:endParaRPr lang="zh-CN" altLang="en-US"/>
                    </a:p>
                  </a:txBody>
                  <a:tcPr/>
                </a:tc>
              </a:tr>
              <a:tr h="179705">
                <a:tc rowSpan="3">
                  <a:txBody>
                    <a:bodyPr/>
                    <a:lstStyle/>
                    <a:p>
                      <a:pPr indent="127000" algn="just">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基本条件</a:t>
                      </a:r>
                    </a:p>
                  </a:txBody>
                  <a:tcPr marL="68580" marR="68580" marT="0" marB="0" anchor="ctr">
                    <a:solidFill>
                      <a:srgbClr val="0C7268"/>
                    </a:solidFill>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企业资格</a:t>
                      </a:r>
                    </a:p>
                  </a:txBody>
                  <a:tcPr marL="68580" marR="68580" marT="0" marB="0" anchor="ctr"/>
                </a:tc>
                <a:tc gridSpan="2">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具有独立法人资格，符合《中小企业划型标准规定》（工信部联企业〔</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2011 </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300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号）的中小微企业</a:t>
                      </a:r>
                    </a:p>
                  </a:txBody>
                  <a:tcPr marL="68580" marR="68580" marT="0" marB="0" anchor="ctr"/>
                </a:tc>
                <a:tc hMerge="1">
                  <a:txBody>
                    <a:bodyPr/>
                    <a:lstStyle/>
                    <a:p>
                      <a:endParaRPr lang="zh-CN" altLang="en-US"/>
                    </a:p>
                  </a:txBody>
                  <a:tcP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符合《中小企业划型标准规定》（工信部联企业〔</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2011</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300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号）规定，属于各省级中小企业主管部门认定的（或重点培育）的“专精特新”中小企业或拥有被认定为“专精特新”产品的中小企业，以及创新能力强、市场竞争优势突出的中小企业</a:t>
                      </a: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具有独立法人资格，具有健全的财务、知识产权、技术标准和质量保证等管理制度</a:t>
                      </a:r>
                    </a:p>
                  </a:txBody>
                  <a:tcPr marL="68580" marR="68580" marT="0" marB="0"/>
                </a:tc>
              </a:tr>
              <a:tr h="252095">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注册时间</a:t>
                      </a:r>
                    </a:p>
                  </a:txBody>
                  <a:tcPr marL="68580" marR="68580" marT="0" marB="0" anchor="ctr"/>
                </a:tc>
                <a:tc>
                  <a:txBody>
                    <a:bodyPr/>
                    <a:lstStyle/>
                    <a:p>
                      <a:pPr indent="126365"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年以上</a:t>
                      </a:r>
                    </a:p>
                  </a:txBody>
                  <a:tcPr marL="68580" marR="68580" marT="0" marB="0" anchor="ctr"/>
                </a:tc>
                <a:tc>
                  <a:txBody>
                    <a:bodyPr/>
                    <a:lstStyle/>
                    <a:p>
                      <a:pPr indent="126365"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年以上</a:t>
                      </a:r>
                    </a:p>
                  </a:txBody>
                  <a:tcPr marL="68580" marR="68580"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年以上</a:t>
                      </a:r>
                    </a:p>
                  </a:txBody>
                  <a:tcPr marL="68580" marR="68580"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tc>
              </a:tr>
              <a:tr h="179705">
                <a:tc vMerge="1">
                  <a:txBody>
                    <a:bodyPr/>
                    <a:lstStyle/>
                    <a:p>
                      <a:endParaRPr lang="zh-CN" altLang="en-US"/>
                    </a:p>
                  </a:txBody>
                  <a:tcPr/>
                </a:tc>
                <a:tc>
                  <a:txBody>
                    <a:bodyPr/>
                    <a:lstStyle/>
                    <a:p>
                      <a:pPr indent="1270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正当经营</a:t>
                      </a: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在申报过程中提供虚假信息；近三年发生过安全、质量、环境污染事故；有偷漏税和其他违法违规、失信行为的或列入省级以上政府及部门黑名单的企业</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近三年发生过安全质量事故；环保不达标或发生过环境污染事故；税务机关认定存在偷税、漏税行为；存在故意拖欠职工工资；提供虚假申报信息；有其他违法行为或不宜认定情形</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在申请过程中提供虚假信息；近三年发生过安全、质量、环境污染事故；有偷漏税和其他违法违规、失信行为的</a:t>
                      </a:r>
                    </a:p>
                  </a:txBody>
                  <a:tcPr marL="68580" marR="68580" marT="0" marB="0"/>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企业近三年无环境违法记录，企业产品能耗达到能耗限额标准先进值</a:t>
                      </a:r>
                    </a:p>
                  </a:txBody>
                  <a:tcPr marL="68580" marR="68580" marT="0" marB="0"/>
                </a:tc>
              </a:tr>
            </a:tbl>
          </a:graphicData>
        </a:graphic>
      </p:graphicFrame>
      <p:pic>
        <p:nvPicPr>
          <p:cNvPr id="3" name="图片 2"/>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1197153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964562716"/>
              </p:ext>
            </p:extLst>
          </p:nvPr>
        </p:nvGraphicFramePr>
        <p:xfrm>
          <a:off x="646178" y="1267966"/>
          <a:ext cx="11033757" cy="4873758"/>
        </p:xfrm>
        <a:graphic>
          <a:graphicData uri="http://schemas.openxmlformats.org/drawingml/2006/table">
            <a:tbl>
              <a:tblPr firstRow="1" firstCol="1" bandRow="1">
                <a:tableStyleId>{5C22544A-7EE6-4342-B048-85BDC9FD1C3A}</a:tableStyleId>
              </a:tblPr>
              <a:tblGrid>
                <a:gridCol w="870412"/>
                <a:gridCol w="489460"/>
                <a:gridCol w="2434069"/>
                <a:gridCol w="1366037"/>
                <a:gridCol w="1366037"/>
                <a:gridCol w="1366037"/>
                <a:gridCol w="3141705"/>
              </a:tblGrid>
              <a:tr h="232084">
                <a:tc rowSpan="2" gridSpan="3">
                  <a:txBody>
                    <a:bodyPr/>
                    <a:lstStyle/>
                    <a:p>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solidFill>
                      <a:srgbClr val="0C7268"/>
                    </a:solidFill>
                  </a:tcPr>
                </a:tc>
                <a:tc rowSpan="2" hMerge="1">
                  <a:txBody>
                    <a:bodyPr/>
                    <a:lstStyle/>
                    <a:p>
                      <a:endParaRPr lang="zh-CN" altLang="en-US"/>
                    </a:p>
                  </a:txBody>
                  <a:tcPr/>
                </a:tc>
                <a:tc rowSpan="2" hMerge="1">
                  <a:txBody>
                    <a:bodyPr/>
                    <a:lstStyle/>
                    <a:p>
                      <a:endParaRPr lang="zh-CN" altLang="en-US"/>
                    </a:p>
                  </a:txBody>
                  <a:tcPr/>
                </a:tc>
                <a:tc gridSpan="2">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地方“专精特新”中小企业</a:t>
                      </a:r>
                    </a:p>
                  </a:txBody>
                  <a:tcPr marL="42637" marR="42637" marT="0" marB="0" anchor="ctr">
                    <a:solidFill>
                      <a:srgbClr val="0C7268"/>
                    </a:solidFill>
                  </a:tcPr>
                </a:tc>
                <a:tc hMerge="1">
                  <a:txBody>
                    <a:bodyPr/>
                    <a:lstStyle/>
                    <a:p>
                      <a:endParaRPr lang="zh-CN" altLang="en-US"/>
                    </a:p>
                  </a:txBody>
                  <a:tcPr/>
                </a:tc>
                <a:tc rowSpan="2">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第一批专精特新“小巨人”企业</a:t>
                      </a:r>
                    </a:p>
                  </a:txBody>
                  <a:tcPr marL="42637" marR="42637" marT="0" marB="0" anchor="ctr">
                    <a:solidFill>
                      <a:srgbClr val="0C7268"/>
                    </a:solidFill>
                  </a:tcPr>
                </a:tc>
                <a:tc rowSpan="2">
                  <a:txBody>
                    <a:bodyPr/>
                    <a:lstStyle/>
                    <a:p>
                      <a:pPr indent="127000" algn="ctr">
                        <a:spcAft>
                          <a:spcPts val="0"/>
                        </a:spcAft>
                      </a:pP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2019</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年单项冠军示范企业</a:t>
                      </a:r>
                    </a:p>
                  </a:txBody>
                  <a:tcPr marL="42637" marR="42637" marT="0" marB="0" anchor="ctr">
                    <a:solidFill>
                      <a:srgbClr val="0C7268"/>
                    </a:solidFill>
                  </a:tcPr>
                </a:tc>
              </a:tr>
              <a:tr h="464167">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a:txBody>
                    <a:bodyPr/>
                    <a:lstStyle/>
                    <a:p>
                      <a:pPr indent="125095" algn="ctr">
                        <a:spcAft>
                          <a:spcPts val="0"/>
                        </a:spcAft>
                      </a:pPr>
                      <a:r>
                        <a:rPr lang="zh-CN" sz="1400" b="0" i="0" u="none" kern="1200" baseline="0">
                          <a:solidFill>
                            <a:srgbClr val="0C7268"/>
                          </a:solidFill>
                          <a:latin typeface="微软雅黑" panose="020B0503020204020204" pitchFamily="34" charset="-122"/>
                          <a:ea typeface="微软雅黑" panose="020B0503020204020204" pitchFamily="34" charset="-122"/>
                          <a:cs typeface="+mn-cs"/>
                        </a:rPr>
                        <a:t>最低要求</a:t>
                      </a:r>
                    </a:p>
                  </a:txBody>
                  <a:tcPr marL="42637" marR="42637" marT="0" marB="0" anchor="ctr"/>
                </a:tc>
                <a:tc>
                  <a:txBody>
                    <a:bodyPr/>
                    <a:lstStyle/>
                    <a:p>
                      <a:pPr indent="125095" algn="ctr">
                        <a:spcAft>
                          <a:spcPts val="0"/>
                        </a:spcAft>
                      </a:pPr>
                      <a:r>
                        <a:rPr lang="zh-CN" sz="1400" b="0" i="0" u="none" kern="1200" baseline="0" dirty="0">
                          <a:solidFill>
                            <a:srgbClr val="0C7268"/>
                          </a:solidFill>
                          <a:latin typeface="微软雅黑" panose="020B0503020204020204" pitchFamily="34" charset="-122"/>
                          <a:ea typeface="微软雅黑" panose="020B0503020204020204" pitchFamily="34" charset="-122"/>
                          <a:cs typeface="+mn-cs"/>
                        </a:rPr>
                        <a:t>最高要求</a:t>
                      </a:r>
                    </a:p>
                  </a:txBody>
                  <a:tcPr marL="42637" marR="42637" marT="0" marB="0" anchor="ctr"/>
                </a:tc>
                <a:tc vMerge="1">
                  <a:txBody>
                    <a:bodyPr/>
                    <a:lstStyle/>
                    <a:p>
                      <a:endParaRPr lang="zh-CN" altLang="en-US"/>
                    </a:p>
                  </a:txBody>
                  <a:tcPr/>
                </a:tc>
                <a:tc vMerge="1">
                  <a:txBody>
                    <a:bodyPr/>
                    <a:lstStyle/>
                    <a:p>
                      <a:endParaRPr lang="zh-CN" altLang="en-US"/>
                    </a:p>
                  </a:txBody>
                  <a:tcPr/>
                </a:tc>
              </a:tr>
              <a:tr h="464167">
                <a:tc rowSpan="8">
                  <a:txBody>
                    <a:bodyPr/>
                    <a:lstStyle/>
                    <a:p>
                      <a:pPr indent="127000" algn="just">
                        <a:spcAft>
                          <a:spcPts val="0"/>
                        </a:spcAft>
                      </a:pPr>
                      <a:r>
                        <a:rPr lang="zh-CN" sz="1400" b="0" i="0" u="none" kern="1200" baseline="0" dirty="0" smtClean="0">
                          <a:solidFill>
                            <a:schemeClr val="bg1"/>
                          </a:solidFill>
                          <a:latin typeface="微软雅黑" panose="020B0503020204020204" pitchFamily="34" charset="-122"/>
                          <a:ea typeface="微软雅黑" panose="020B0503020204020204" pitchFamily="34" charset="-122"/>
                          <a:cs typeface="+mn-cs"/>
                        </a:rPr>
                        <a:t>专项</a:t>
                      </a:r>
                      <a:endParaRPr lang="en-US" altLang="zh-CN" sz="1400" b="0" i="0" u="none" kern="1200" baseline="0" dirty="0" smtClean="0">
                        <a:solidFill>
                          <a:schemeClr val="bg1"/>
                        </a:solidFill>
                        <a:latin typeface="微软雅黑" panose="020B0503020204020204" pitchFamily="34" charset="-122"/>
                        <a:ea typeface="微软雅黑" panose="020B0503020204020204" pitchFamily="34" charset="-122"/>
                        <a:cs typeface="+mn-cs"/>
                      </a:endParaRPr>
                    </a:p>
                    <a:p>
                      <a:pPr indent="127000" algn="just">
                        <a:spcAft>
                          <a:spcPts val="0"/>
                        </a:spcAft>
                      </a:pPr>
                      <a:r>
                        <a:rPr lang="zh-CN" sz="1400" b="0" i="0" u="none" kern="1200" baseline="0" dirty="0" smtClean="0">
                          <a:solidFill>
                            <a:schemeClr val="bg1"/>
                          </a:solidFill>
                          <a:latin typeface="微软雅黑" panose="020B0503020204020204" pitchFamily="34" charset="-122"/>
                          <a:ea typeface="微软雅黑" panose="020B0503020204020204" pitchFamily="34" charset="-122"/>
                          <a:cs typeface="+mn-cs"/>
                        </a:rPr>
                        <a:t>指标</a:t>
                      </a:r>
                      <a:endParaRPr lang="zh-CN" sz="14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42637" marR="42637" marT="0" marB="0" anchor="ctr">
                    <a:solidFill>
                      <a:srgbClr val="0C7268"/>
                    </a:solidFill>
                  </a:tcPr>
                </a:tc>
                <a:tc rowSpan="4">
                  <a:txBody>
                    <a:bodyPr/>
                    <a:lstStyle/>
                    <a:p>
                      <a:pPr indent="127000" algn="ctr">
                        <a:spcAft>
                          <a:spcPts val="0"/>
                        </a:spcAft>
                      </a:pP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经济效益</a:t>
                      </a:r>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营业收入</a:t>
                      </a:r>
                    </a:p>
                  </a:txBody>
                  <a:tcPr marL="42637" marR="42637" marT="0" marB="0" anchor="ctr"/>
                </a:tc>
                <a:tc>
                  <a:txBody>
                    <a:bodyPr/>
                    <a:lstStyle/>
                    <a:p>
                      <a:pPr indent="1270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1000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万元（含）以上</a:t>
                      </a:r>
                    </a:p>
                  </a:txBody>
                  <a:tcPr marL="42637" marR="42637" marT="0" marB="0" anchor="ctr"/>
                </a:tc>
                <a:tc>
                  <a:txBody>
                    <a:bodyPr/>
                    <a:lstStyle/>
                    <a:p>
                      <a:pPr indent="1270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2000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万元以上</a:t>
                      </a:r>
                    </a:p>
                  </a:txBody>
                  <a:tcPr marL="42637" marR="42637" marT="0" marB="0" anchor="ctr"/>
                </a:tc>
                <a:tc>
                  <a:txBody>
                    <a:bodyPr/>
                    <a:lstStyle/>
                    <a:p>
                      <a:pPr indent="1270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亿元至</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亿元之间</a:t>
                      </a:r>
                    </a:p>
                  </a:txBody>
                  <a:tcPr marL="42637" marR="42637"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r>
              <a:tr h="464167">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主营业务收入或净利润平均增长率</a:t>
                      </a:r>
                    </a:p>
                  </a:txBody>
                  <a:tcPr marL="42637" marR="42637" marT="0" marB="0" anchor="ctr"/>
                </a:tc>
                <a:tc>
                  <a:txBody>
                    <a:bodyPr/>
                    <a:lstStyle/>
                    <a:p>
                      <a:pPr indent="1270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5%</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（含）以上</a:t>
                      </a:r>
                    </a:p>
                  </a:txBody>
                  <a:tcPr marL="42637" marR="42637" marT="0" marB="0" anchor="ctr"/>
                </a:tc>
                <a:tc>
                  <a:txBody>
                    <a:bodyPr/>
                    <a:lstStyle/>
                    <a:p>
                      <a:pPr indent="126365"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20%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2637" marR="42637" marT="0" marB="0" anchor="ctr"/>
                </a:tc>
                <a:tc>
                  <a:txBody>
                    <a:bodyPr/>
                    <a:lstStyle/>
                    <a:p>
                      <a:pPr indent="126365"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10%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2637" marR="42637"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r>
              <a:tr h="232084">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资产负债率</a:t>
                      </a:r>
                    </a:p>
                  </a:txBody>
                  <a:tcPr marL="42637" marR="42637" marT="0" marB="0" anchor="ct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不高于</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不高于</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50%</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c>
                  <a:txBody>
                    <a:bodyPr/>
                    <a:lstStyle/>
                    <a:p>
                      <a:pPr indent="126365"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不高于</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r>
              <a:tr h="464167">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利润率</a:t>
                      </a:r>
                    </a:p>
                  </a:txBody>
                  <a:tcPr marL="42637" marR="42637"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2637" marR="42637"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利润率超过同期同行业企业的总体水平</a:t>
                      </a:r>
                    </a:p>
                  </a:txBody>
                  <a:tcPr marL="42637" marR="42637" marT="0" marB="0" anchor="ctr"/>
                </a:tc>
              </a:tr>
              <a:tr h="696252">
                <a:tc vMerge="1">
                  <a:txBody>
                    <a:bodyPr/>
                    <a:lstStyle/>
                    <a:p>
                      <a:endParaRPr lang="zh-CN" altLang="en-US"/>
                    </a:p>
                  </a:txBody>
                  <a:tcPr/>
                </a:tc>
                <a:tc rowSpan="4">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专业化程度</a:t>
                      </a:r>
                    </a:p>
                  </a:txBody>
                  <a:tcPr marL="42637" marR="42637" marT="0" marB="0" anchor="ct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从事特定细分市场时间</a:t>
                      </a:r>
                    </a:p>
                  </a:txBody>
                  <a:tcPr marL="42637" marR="42637" marT="0" marB="0" anchor="ctr"/>
                </a:tc>
                <a:tc>
                  <a:txBody>
                    <a:bodyPr/>
                    <a:lstStyle/>
                    <a:p>
                      <a:pPr indent="1270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年及以上</a:t>
                      </a:r>
                    </a:p>
                  </a:txBody>
                  <a:tcPr marL="42637" marR="42637" marT="0" marB="0" anchor="ctr"/>
                </a:tc>
                <a:tc>
                  <a:txBody>
                    <a:bodyPr/>
                    <a:lstStyle/>
                    <a:p>
                      <a:pPr indent="1270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年及以上</a:t>
                      </a:r>
                    </a:p>
                  </a:txBody>
                  <a:tcPr marL="42637" marR="42637"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年及以上</a:t>
                      </a:r>
                    </a:p>
                  </a:txBody>
                  <a:tcPr marL="42637" marR="42637"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从事相关业务领域的时间达到</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10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年或以上，或从事新产品生产经营的时间达到</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年或以上</a:t>
                      </a:r>
                    </a:p>
                  </a:txBody>
                  <a:tcPr marL="42637" marR="42637" marT="0" marB="0" anchor="ctr"/>
                </a:tc>
              </a:tr>
              <a:tr h="464167">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主营业务收入</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销售收入占本企业营业收入比重</a:t>
                      </a:r>
                    </a:p>
                  </a:txBody>
                  <a:tcPr marL="42637" marR="42637" marT="0" marB="0" anchor="ctr"/>
                </a:tc>
                <a:tc>
                  <a:txBody>
                    <a:bodyPr/>
                    <a:lstStyle/>
                    <a:p>
                      <a:pPr indent="126365"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60%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2637" marR="42637" marT="0" marB="0" anchor="ctr"/>
                </a:tc>
                <a:tc>
                  <a:txBody>
                    <a:bodyPr/>
                    <a:lstStyle/>
                    <a:p>
                      <a:pPr indent="126365"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2637" marR="42637"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2637" marR="42637" marT="0" marB="0" anchor="ctr"/>
                </a:tc>
                <a:tc>
                  <a:txBody>
                    <a:bodyPr/>
                    <a:lstStyle/>
                    <a:p>
                      <a:pPr indent="266700" algn="just">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70%</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以上（不适用产品）</a:t>
                      </a:r>
                    </a:p>
                  </a:txBody>
                  <a:tcPr marL="42637" marR="42637" marT="0" marB="0" anchor="ctr"/>
                </a:tc>
              </a:tr>
              <a:tr h="232084">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市场占有率</a:t>
                      </a:r>
                    </a:p>
                  </a:txBody>
                  <a:tcPr marL="42637" marR="42637" marT="0" marB="0" anchor="ct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国内前</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5</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位</a:t>
                      </a:r>
                    </a:p>
                  </a:txBody>
                  <a:tcPr marL="42637" marR="42637" marT="0" marB="0" anchor="ct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国内前</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位</a:t>
                      </a:r>
                    </a:p>
                  </a:txBody>
                  <a:tcPr marL="42637" marR="42637" marT="0" marB="0" anchor="ctr"/>
                </a:tc>
                <a:tc>
                  <a:txBody>
                    <a:bodyPr/>
                    <a:lstStyle/>
                    <a:p>
                      <a:pPr indent="126365"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国内前</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位</a:t>
                      </a:r>
                    </a:p>
                  </a:txBody>
                  <a:tcPr marL="42637" marR="42637" marT="0" marB="0" anchor="ctr"/>
                </a:tc>
                <a:tc>
                  <a:txBody>
                    <a:bodyPr/>
                    <a:lstStyle/>
                    <a:p>
                      <a:pPr indent="126365"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全球前</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位</a:t>
                      </a:r>
                    </a:p>
                  </a:txBody>
                  <a:tcPr marL="42637" marR="42637" marT="0" marB="0" anchor="ctr"/>
                </a:tc>
              </a:tr>
              <a:tr h="1160419">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产品关联性</a:t>
                      </a:r>
                    </a:p>
                  </a:txBody>
                  <a:tcPr marL="42637" marR="42637" marT="0" marB="0" anchor="ctr"/>
                </a:tc>
                <a:tc gridSpan="2">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如有多个主要产品的，产品之间应有直接关联性</a:t>
                      </a:r>
                    </a:p>
                  </a:txBody>
                  <a:tcPr marL="42637" marR="42637" marT="0" marB="0" anchor="ctr"/>
                </a:tc>
                <a:tc hMerge="1">
                  <a:txBody>
                    <a:bodyPr/>
                    <a:lstStyle/>
                    <a:p>
                      <a:endParaRPr lang="zh-CN" altLang="en-US"/>
                    </a:p>
                  </a:txBody>
                  <a:tcP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从事特定细分市场，如有多个主要产品的，产品之间应有直接关联性</a:t>
                      </a:r>
                    </a:p>
                  </a:txBody>
                  <a:tcPr marL="42637" marR="42637"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主要从事制造业</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1-2</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个特定细分产品市场，从事</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个细分产品市场的，产品之间应有直接关联性</a:t>
                      </a:r>
                    </a:p>
                  </a:txBody>
                  <a:tcPr marL="42637" marR="42637" marT="0" marB="0" anchor="ctr"/>
                </a:tc>
              </a:tr>
            </a:tbl>
          </a:graphicData>
        </a:graphic>
      </p:graphicFrame>
      <p:pic>
        <p:nvPicPr>
          <p:cNvPr id="3" name="图片 2"/>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328370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68677733"/>
              </p:ext>
            </p:extLst>
          </p:nvPr>
        </p:nvGraphicFramePr>
        <p:xfrm>
          <a:off x="914399" y="1825627"/>
          <a:ext cx="11033757" cy="4937760"/>
        </p:xfrm>
        <a:graphic>
          <a:graphicData uri="http://schemas.openxmlformats.org/drawingml/2006/table">
            <a:tbl>
              <a:tblPr firstRow="1" firstCol="1" bandRow="1">
                <a:tableStyleId>{5C22544A-7EE6-4342-B048-85BDC9FD1C3A}</a:tableStyleId>
              </a:tblPr>
              <a:tblGrid>
                <a:gridCol w="692294"/>
                <a:gridCol w="1128960"/>
                <a:gridCol w="1443968"/>
                <a:gridCol w="1443968"/>
                <a:gridCol w="1850107"/>
                <a:gridCol w="1316736"/>
                <a:gridCol w="3157724"/>
              </a:tblGrid>
              <a:tr h="122129">
                <a:tc rowSpan="10">
                  <a:txBody>
                    <a:bodyPr/>
                    <a:lstStyle/>
                    <a:p>
                      <a:pPr indent="1270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创新能力</a:t>
                      </a:r>
                    </a:p>
                  </a:txBody>
                  <a:tcPr marL="46608" marR="46608" marT="0" marB="0" anchor="ctr">
                    <a:solidFill>
                      <a:srgbClr val="0C7268"/>
                    </a:solidFill>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研发强度</a:t>
                      </a:r>
                    </a:p>
                  </a:txBody>
                  <a:tcPr marL="46608" marR="46608" marT="0" marB="0" anchor="ctr">
                    <a:solidFill>
                      <a:srgbClr val="0C7268"/>
                    </a:solidFill>
                  </a:tcPr>
                </a:tc>
                <a:tc hMerge="1">
                  <a:txBody>
                    <a:bodyPr/>
                    <a:lstStyle/>
                    <a:p>
                      <a:endParaRPr lang="zh-CN" altLang="en-US"/>
                    </a:p>
                  </a:txBody>
                  <a:tcPr/>
                </a:tc>
                <a:tc>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6608" marR="46608" marT="0" marB="0" anchor="ctr">
                    <a:solidFill>
                      <a:srgbClr val="0C7268"/>
                    </a:solidFill>
                  </a:tcPr>
                </a:tc>
                <a:tc>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46608" marR="46608" marT="0" marB="0" anchor="ctr">
                    <a:solidFill>
                      <a:srgbClr val="0C7268"/>
                    </a:solidFill>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近</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年在同行业中名列前茅</a:t>
                      </a:r>
                    </a:p>
                  </a:txBody>
                  <a:tcPr marL="46608" marR="46608" marT="0" marB="0" anchor="ctr">
                    <a:solidFill>
                      <a:srgbClr val="0C7268"/>
                    </a:solidFill>
                  </a:tcPr>
                </a:tc>
                <a:tc>
                  <a:txBody>
                    <a:bodyPr/>
                    <a:lstStyle/>
                    <a:p>
                      <a:pPr indent="266700" algn="just">
                        <a:spcAft>
                          <a:spcPts val="0"/>
                        </a:spcAft>
                      </a:pP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solidFill>
                      <a:srgbClr val="0C7268"/>
                    </a:solidFill>
                  </a:tcPr>
                </a:tc>
              </a:tr>
              <a:tr h="171326">
                <a:tc vMerge="1">
                  <a:txBody>
                    <a:bodyPr/>
                    <a:lstStyle/>
                    <a:p>
                      <a:endParaRPr lang="zh-CN" altLang="en-US"/>
                    </a:p>
                  </a:txBody>
                  <a:tcPr/>
                </a:tc>
                <a:tc gridSpan="2">
                  <a:txBody>
                    <a:bodyPr/>
                    <a:lstStyle/>
                    <a:p>
                      <a:pPr indent="1270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科技人员占比</a:t>
                      </a:r>
                    </a:p>
                  </a:txBody>
                  <a:tcPr marL="46608" marR="46608" marT="0" marB="0" anchor="ctr"/>
                </a:tc>
                <a:tc h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不低于</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5%</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不低于</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15%</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不低于</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15%</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122129">
                <a:tc vMerge="1">
                  <a:txBody>
                    <a:bodyPr/>
                    <a:lstStyle/>
                    <a:p>
                      <a:endParaRPr lang="zh-CN" altLang="en-US"/>
                    </a:p>
                  </a:txBody>
                  <a:tcPr/>
                </a:tc>
                <a:tc rowSpan="5">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专利情况</a:t>
                      </a:r>
                    </a:p>
                  </a:txBody>
                  <a:tcPr marL="46608" marR="46608" marT="0" marB="0" anchor="ct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有效专利数</a:t>
                      </a:r>
                    </a:p>
                  </a:txBody>
                  <a:tcPr marL="46608" marR="46608" marT="0" marB="0" anchor="ctr"/>
                </a:tc>
                <a:tc>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项及以上</a:t>
                      </a: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171326">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发明专利</a:t>
                      </a:r>
                    </a:p>
                  </a:txBody>
                  <a:tcPr marL="46608" marR="46608" marT="0" marB="0" anchor="ctr"/>
                </a:tc>
                <a:tc>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项及以上</a:t>
                      </a:r>
                    </a:p>
                  </a:txBody>
                  <a:tcPr marL="46608" marR="46608" marT="0" marB="0" anchor="ct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至少</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5</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a:t>
                      </a:r>
                    </a:p>
                  </a:txBody>
                  <a:tcPr marL="46608" marR="46608"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至少</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5</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a:t>
                      </a: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122129">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实用新型专利</a:t>
                      </a:r>
                    </a:p>
                  </a:txBody>
                  <a:tcPr marL="46608" marR="46608" marT="0" marB="0" anchor="ctr"/>
                </a:tc>
                <a:tc rowSpan="3">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项及以上</a:t>
                      </a:r>
                    </a:p>
                  </a:txBody>
                  <a:tcPr marL="46608" marR="46608" marT="0" marB="0" anchor="ctr"/>
                </a:tc>
                <a:tc rowSpan="3">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10</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项及以上</a:t>
                      </a:r>
                    </a:p>
                  </a:txBody>
                  <a:tcPr marL="46608" marR="46608" marT="0" marB="0" anchor="ctr"/>
                </a:tc>
                <a:tc rowSpan="2">
                  <a:txBody>
                    <a:bodyPr/>
                    <a:lstStyle/>
                    <a:p>
                      <a:pPr indent="1270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15</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项及以上</a:t>
                      </a:r>
                    </a:p>
                  </a:txBody>
                  <a:tcPr marL="46608" marR="46608" marT="0" marB="0" anchor="ctr"/>
                </a:tc>
                <a:tc>
                  <a:txBody>
                    <a:bodyPr/>
                    <a:lstStyle/>
                    <a:p>
                      <a:pPr marR="508000"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122129">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外观设计专利</a:t>
                      </a:r>
                    </a:p>
                  </a:txBody>
                  <a:tcPr marL="46608" marR="46608"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 </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122129">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软件著作权</a:t>
                      </a:r>
                    </a:p>
                  </a:txBody>
                  <a:tcPr marL="46608" marR="46608" marT="0" marB="0" anchor="ctr"/>
                </a:tc>
                <a:tc vMerge="1">
                  <a:txBody>
                    <a:bodyPr/>
                    <a:lstStyle/>
                    <a:p>
                      <a:endParaRPr lang="zh-CN" altLang="en-US"/>
                    </a:p>
                  </a:txBody>
                  <a:tcPr/>
                </a:tc>
                <a:tc vMerge="1">
                  <a:txBody>
                    <a:bodyPr/>
                    <a:lstStyle/>
                    <a:p>
                      <a:endParaRPr lang="zh-CN" altLang="en-US"/>
                    </a:p>
                  </a:txBody>
                  <a:tcP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vMerge="1">
                  <a:txBody>
                    <a:bodyPr/>
                    <a:lstStyle/>
                    <a:p>
                      <a:endParaRPr lang="zh-CN" altLang="en-US"/>
                    </a:p>
                  </a:txBody>
                  <a:tcPr/>
                </a:tc>
              </a:tr>
              <a:tr h="435004">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主场或参加制（修）订标准数</a:t>
                      </a:r>
                    </a:p>
                  </a:txBody>
                  <a:tcPr marL="46608" marR="46608" marT="0" marB="0" anchor="ctr"/>
                </a:tc>
                <a:tc hMerge="1">
                  <a:txBody>
                    <a:bodyPr/>
                    <a:lstStyle/>
                    <a:p>
                      <a:endParaRPr lang="zh-CN" altLang="en-US"/>
                    </a:p>
                  </a:txBody>
                  <a:tcPr/>
                </a:tc>
                <a:tc>
                  <a:txBody>
                    <a:bodyPr/>
                    <a:lstStyle/>
                    <a:p>
                      <a:pPr indent="266700" algn="l">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266700" algn="l">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至少</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项（两年内）</a:t>
                      </a:r>
                    </a:p>
                  </a:txBody>
                  <a:tcPr marL="46608" marR="46608" marT="0" marB="0" anchor="ctr"/>
                </a:tc>
                <a:tc>
                  <a:txBody>
                    <a:bodyPr/>
                    <a:lstStyle/>
                    <a:p>
                      <a:pPr indent="2667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近</a:t>
                      </a: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年企业主持或者参与制（修）订至少</a:t>
                      </a: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项相关业务领域国际标准、国家标准或行业标准</a:t>
                      </a: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652506">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研发机构设置</a:t>
                      </a:r>
                    </a:p>
                  </a:txBody>
                  <a:tcPr marL="46608" marR="46608" marT="0" marB="0" anchor="ctr"/>
                </a:tc>
                <a:tc h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企业设有研发机构</a:t>
                      </a:r>
                    </a:p>
                  </a:txBody>
                  <a:tcPr marL="46608" marR="46608"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企业设立研发机构，具备完成技术创新任务所必备的技术开发仪器设备条件或环境（设立技术研究院、企业技术中心、企业工程中心、院士专家工作站、博士后工作站等）</a:t>
                      </a:r>
                    </a:p>
                  </a:txBody>
                  <a:tcPr marL="46608" marR="46608" marT="0" marB="0" anchor="ctr"/>
                </a:tc>
                <a:tc>
                  <a:txBody>
                    <a:bodyPr/>
                    <a:lstStyle/>
                    <a:p>
                      <a:pPr indent="2667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企业设立研发机构，具备完成技术创新任务所必备的技术开发仪器设备条件或环境（设立技术研究院、企业技术中心、企业工程中心、院士专家工作站、博士后工作站等）</a:t>
                      </a:r>
                    </a:p>
                  </a:txBody>
                  <a:tcPr marL="46608" marR="46608"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r>
              <a:tr h="217502">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核心自主知识产权</a:t>
                      </a:r>
                    </a:p>
                  </a:txBody>
                  <a:tcPr marL="46608" marR="46608" marT="0" marB="0" anchor="ctr"/>
                </a:tc>
                <a:tc hMerge="1">
                  <a:txBody>
                    <a:bodyPr/>
                    <a:lstStyle/>
                    <a:p>
                      <a:endParaRPr lang="zh-CN" altLang="en-US"/>
                    </a:p>
                  </a:txBody>
                  <a:tcP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46608" marR="46608"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拥有核心自主知识产权</a:t>
                      </a:r>
                    </a:p>
                  </a:txBody>
                  <a:tcPr marL="46608" marR="46608"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具有自主知识产权的核心技术和科技成果</a:t>
                      </a:r>
                    </a:p>
                  </a:txBody>
                  <a:tcPr marL="46608" marR="46608" marT="0" marB="0" anchor="ctr"/>
                </a:tc>
                <a:tc>
                  <a:txBody>
                    <a:bodyPr/>
                    <a:lstStyle/>
                    <a:p>
                      <a:pPr indent="2667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拥有核心自主知识产权</a:t>
                      </a:r>
                    </a:p>
                  </a:txBody>
                  <a:tcPr marL="46608" marR="46608"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75959795"/>
              </p:ext>
            </p:extLst>
          </p:nvPr>
        </p:nvGraphicFramePr>
        <p:xfrm>
          <a:off x="914399" y="1083967"/>
          <a:ext cx="11033757" cy="696251"/>
        </p:xfrm>
        <a:graphic>
          <a:graphicData uri="http://schemas.openxmlformats.org/drawingml/2006/table">
            <a:tbl>
              <a:tblPr firstRow="1" firstCol="1" bandRow="1">
                <a:tableStyleId>{5C22544A-7EE6-4342-B048-85BDC9FD1C3A}</a:tableStyleId>
              </a:tblPr>
              <a:tblGrid>
                <a:gridCol w="3291841"/>
                <a:gridCol w="1438656"/>
                <a:gridCol w="1795518"/>
                <a:gridCol w="1366037"/>
                <a:gridCol w="3141705"/>
              </a:tblGrid>
              <a:tr h="232084">
                <a:tc rowSpan="2">
                  <a:txBody>
                    <a:bodyPr/>
                    <a:lstStyle/>
                    <a:p>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solidFill>
                      <a:srgbClr val="0C7268"/>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b="0" i="0" u="none" kern="1200" baseline="0" dirty="0" smtClean="0">
                          <a:solidFill>
                            <a:schemeClr val="bg1"/>
                          </a:solidFill>
                          <a:latin typeface="微软雅黑" panose="020B0503020204020204" pitchFamily="34" charset="-122"/>
                          <a:ea typeface="微软雅黑" panose="020B0503020204020204" pitchFamily="34" charset="-122"/>
                          <a:cs typeface="+mn-cs"/>
                        </a:rPr>
                        <a:t>地方“专精特新”中小企业</a:t>
                      </a:r>
                    </a:p>
                  </a:txBody>
                  <a:tcPr marL="42637" marR="42637" marT="0" marB="0" anchor="ctr">
                    <a:solidFill>
                      <a:srgbClr val="0C7268"/>
                    </a:solidFill>
                  </a:tcPr>
                </a:tc>
                <a:tc hMerge="1">
                  <a:txBody>
                    <a:bodyPr/>
                    <a:lstStyle/>
                    <a:p>
                      <a:endParaRPr lang="zh-CN" altLang="en-US"/>
                    </a:p>
                  </a:txBody>
                  <a:tcPr/>
                </a:tc>
                <a:tc rowSpan="2">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第一批专精特新“小巨人”企业</a:t>
                      </a:r>
                    </a:p>
                  </a:txBody>
                  <a:tcPr marL="42637" marR="42637" marT="0" marB="0" anchor="ctr">
                    <a:solidFill>
                      <a:srgbClr val="0C7268"/>
                    </a:solidFill>
                  </a:tcPr>
                </a:tc>
                <a:tc rowSpan="2">
                  <a:txBody>
                    <a:bodyPr/>
                    <a:lstStyle/>
                    <a:p>
                      <a:pPr indent="127000" algn="ctr">
                        <a:spcAft>
                          <a:spcPts val="0"/>
                        </a:spcAft>
                      </a:pP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2019</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年单项冠军示范企业</a:t>
                      </a:r>
                    </a:p>
                  </a:txBody>
                  <a:tcPr marL="42637" marR="42637" marT="0" marB="0" anchor="ctr">
                    <a:solidFill>
                      <a:srgbClr val="0C7268"/>
                    </a:solidFill>
                  </a:tcPr>
                </a:tc>
              </a:tr>
              <a:tr h="464167">
                <a:tc vMerge="1">
                  <a:txBody>
                    <a:bodyPr/>
                    <a:lstStyle/>
                    <a:p>
                      <a:endParaRPr lang="zh-CN" altLang="en-US"/>
                    </a:p>
                  </a:txBody>
                  <a:tcPr/>
                </a:tc>
                <a:tc>
                  <a:txBody>
                    <a:bodyPr/>
                    <a:lstStyle/>
                    <a:p>
                      <a:pPr indent="125095" algn="just">
                        <a:spcAft>
                          <a:spcPts val="0"/>
                        </a:spcAft>
                      </a:pPr>
                      <a:r>
                        <a:rPr lang="zh-CN" sz="1400" b="0" i="0" u="none" kern="1200" baseline="0">
                          <a:solidFill>
                            <a:srgbClr val="0C7268"/>
                          </a:solidFill>
                          <a:latin typeface="微软雅黑" panose="020B0503020204020204" pitchFamily="34" charset="-122"/>
                          <a:ea typeface="微软雅黑" panose="020B0503020204020204" pitchFamily="34" charset="-122"/>
                          <a:cs typeface="+mn-cs"/>
                        </a:rPr>
                        <a:t>最低要求</a:t>
                      </a:r>
                    </a:p>
                  </a:txBody>
                  <a:tcPr marL="42637" marR="42637" marT="0" marB="0" anchor="ctr"/>
                </a:tc>
                <a:tc>
                  <a:txBody>
                    <a:bodyPr/>
                    <a:lstStyle/>
                    <a:p>
                      <a:pPr indent="125095" algn="just">
                        <a:spcAft>
                          <a:spcPts val="0"/>
                        </a:spcAft>
                      </a:pPr>
                      <a:r>
                        <a:rPr lang="zh-CN" sz="1400" b="0" i="0" u="none" kern="1200" baseline="0" dirty="0">
                          <a:solidFill>
                            <a:srgbClr val="0C7268"/>
                          </a:solidFill>
                          <a:latin typeface="微软雅黑" panose="020B0503020204020204" pitchFamily="34" charset="-122"/>
                          <a:ea typeface="微软雅黑" panose="020B0503020204020204" pitchFamily="34" charset="-122"/>
                          <a:cs typeface="+mn-cs"/>
                        </a:rPr>
                        <a:t>最高要求</a:t>
                      </a:r>
                    </a:p>
                  </a:txBody>
                  <a:tcPr marL="42637" marR="42637" marT="0" marB="0" anchor="ctr"/>
                </a:tc>
                <a:tc vMerge="1">
                  <a:txBody>
                    <a:bodyPr/>
                    <a:lstStyle/>
                    <a:p>
                      <a:endParaRPr lang="zh-CN" altLang="en-US"/>
                    </a:p>
                  </a:txBody>
                  <a:tcPr/>
                </a:tc>
                <a:tc vMerge="1">
                  <a:txBody>
                    <a:bodyPr/>
                    <a:lstStyle/>
                    <a:p>
                      <a:endParaRPr lang="zh-CN" altLang="en-US"/>
                    </a:p>
                  </a:txBody>
                  <a:tcPr/>
                </a:tc>
              </a:tr>
            </a:tbl>
          </a:graphicData>
        </a:graphic>
      </p:graphicFrame>
      <p:pic>
        <p:nvPicPr>
          <p:cNvPr id="4" name="图片 3"/>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5" name="图片 4"/>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94323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09960761"/>
              </p:ext>
            </p:extLst>
          </p:nvPr>
        </p:nvGraphicFramePr>
        <p:xfrm>
          <a:off x="765048" y="1674201"/>
          <a:ext cx="11033758" cy="4489211"/>
        </p:xfrm>
        <a:graphic>
          <a:graphicData uri="http://schemas.openxmlformats.org/drawingml/2006/table">
            <a:tbl>
              <a:tblPr firstRow="1" firstCol="1" bandRow="1">
                <a:tableStyleId>{5C22544A-7EE6-4342-B048-85BDC9FD1C3A}</a:tableStyleId>
              </a:tblPr>
              <a:tblGrid>
                <a:gridCol w="894908"/>
                <a:gridCol w="1459373"/>
                <a:gridCol w="1459373"/>
                <a:gridCol w="1866574"/>
                <a:gridCol w="894308"/>
                <a:gridCol w="1365504"/>
                <a:gridCol w="3093718"/>
              </a:tblGrid>
              <a:tr h="565942">
                <a:tc rowSpan="10">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经营管理</a:t>
                      </a:r>
                    </a:p>
                  </a:txBody>
                  <a:tcPr marL="60637" marR="60637" marT="0" marB="0" anchor="ctr">
                    <a:solidFill>
                      <a:srgbClr val="0C7268"/>
                    </a:solidFill>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生产执行标准</a:t>
                      </a:r>
                    </a:p>
                  </a:txBody>
                  <a:tcPr marL="60637" marR="60637" marT="0" marB="0" anchor="ctr">
                    <a:solidFill>
                      <a:schemeClr val="accent3">
                        <a:lumMod val="20000"/>
                        <a:lumOff val="80000"/>
                      </a:schemeClr>
                    </a:solidFill>
                  </a:tcPr>
                </a:tc>
                <a:tc hMerge="1">
                  <a:txBody>
                    <a:bodyPr/>
                    <a:lstStyle/>
                    <a:p>
                      <a:endParaRPr lang="zh-CN" altLang="en-US"/>
                    </a:p>
                  </a:txBody>
                  <a:tcPr/>
                </a:tc>
                <a:tc gridSpan="2">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产品具有执行标准，并通过取得国家或省级资质认定的检测机构、国际标准检测组织在中国授权的检测机构的检测，产品质量符合相关标准</a:t>
                      </a:r>
                    </a:p>
                  </a:txBody>
                  <a:tcPr marL="60637" marR="60637" marT="0" marB="0" anchor="ctr">
                    <a:solidFill>
                      <a:schemeClr val="accent3">
                        <a:lumMod val="20000"/>
                        <a:lumOff val="80000"/>
                      </a:schemeClr>
                    </a:solidFill>
                  </a:tcPr>
                </a:tc>
                <a:tc hMerge="1">
                  <a:txBody>
                    <a:bodyPr/>
                    <a:lstStyle/>
                    <a:p>
                      <a:endParaRPr lang="zh-CN" altLang="en-US"/>
                    </a:p>
                  </a:txBody>
                  <a:tcP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产品生产执行标准达到国际或国内先进水平，或是产品通过发达国家和地区的产品认证</a:t>
                      </a:r>
                    </a:p>
                  </a:txBody>
                  <a:tcPr marL="60637" marR="60637" marT="0" marB="0" anchor="ctr">
                    <a:solidFill>
                      <a:schemeClr val="accent3">
                        <a:lumMod val="20000"/>
                        <a:lumOff val="80000"/>
                      </a:schemeClr>
                    </a:solidFill>
                  </a:tcPr>
                </a:tc>
                <a:tc>
                  <a:txBody>
                    <a:bodyPr/>
                    <a:lstStyle/>
                    <a:p>
                      <a:pPr indent="2667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生产技术、工艺国际领先，产品质量精良，相关关键性能指标处于国际同类产品的领先水平</a:t>
                      </a:r>
                    </a:p>
                  </a:txBody>
                  <a:tcPr marL="60637" marR="60637" marT="0" marB="0" anchor="ctr">
                    <a:solidFill>
                      <a:schemeClr val="accent3">
                        <a:lumMod val="20000"/>
                        <a:lumOff val="80000"/>
                      </a:schemeClr>
                    </a:solidFill>
                  </a:tcPr>
                </a:tc>
              </a:tr>
              <a:tr h="282971">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先进管理方式采用情况</a:t>
                      </a:r>
                    </a:p>
                  </a:txBody>
                  <a:tcPr marL="60637" marR="60637" marT="0" marB="0" anchor="ctr"/>
                </a:tc>
                <a:tc hMerge="1">
                  <a:txBody>
                    <a:bodyPr/>
                    <a:lstStyle/>
                    <a:p>
                      <a:endParaRPr lang="zh-CN" altLang="en-US"/>
                    </a:p>
                  </a:txBody>
                  <a:tcPr/>
                </a:tc>
                <a:tc gridSpan="2">
                  <a:txBody>
                    <a:bodyPr/>
                    <a:lstStyle/>
                    <a:p>
                      <a:pPr indent="127000" algn="just">
                        <a:spcAft>
                          <a:spcPts val="0"/>
                        </a:spcAft>
                      </a:pP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5S</a:t>
                      </a: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管理、卓越绩效管理、</a:t>
                      </a: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ERP</a:t>
                      </a: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CRM</a:t>
                      </a: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en-US" sz="1200" b="0" i="0" u="none" kern="1200" baseline="0" dirty="0">
                          <a:solidFill>
                            <a:schemeClr val="tx1"/>
                          </a:solidFill>
                          <a:latin typeface="微软雅黑" panose="020B0503020204020204" pitchFamily="34" charset="-122"/>
                          <a:ea typeface="微软雅黑" panose="020B0503020204020204" pitchFamily="34" charset="-122"/>
                          <a:cs typeface="+mn-cs"/>
                        </a:rPr>
                        <a:t>SCM</a:t>
                      </a: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等</a:t>
                      </a:r>
                    </a:p>
                  </a:txBody>
                  <a:tcPr marL="60637" marR="60637" marT="0" marB="0" anchor="ctr"/>
                </a:tc>
                <a:tc hMerge="1">
                  <a:txBody>
                    <a:bodyPr/>
                    <a:lstStyle/>
                    <a:p>
                      <a:endParaRPr lang="zh-CN" altLang="en-US"/>
                    </a:p>
                  </a:txBody>
                  <a:tcP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5S</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管理、卓越绩效管理、</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ERP</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CRM</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SCM</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等</a:t>
                      </a:r>
                    </a:p>
                  </a:txBody>
                  <a:tcPr marL="60637" marR="60637"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r>
              <a:tr h="424456">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管理体系认证</a:t>
                      </a:r>
                    </a:p>
                  </a:txBody>
                  <a:tcPr marL="60637" marR="60637" marT="0" marB="0" anchor="ctr"/>
                </a:tc>
                <a:tc h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建立质量管理体系</a:t>
                      </a: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企业管理规范、信誉良好、社会责任感强。取得相关质量管理体系、知识产权管理体系认证</a:t>
                      </a: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企业有完整的精细化管理方案，取得相关质量管理体系认证</a:t>
                      </a:r>
                    </a:p>
                  </a:txBody>
                  <a:tcPr marL="60637" marR="60637"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r>
              <a:tr h="158890">
                <a:tc vMerge="1">
                  <a:txBody>
                    <a:bodyPr/>
                    <a:lstStyle/>
                    <a:p>
                      <a:endParaRPr lang="zh-CN" altLang="en-US"/>
                    </a:p>
                  </a:txBody>
                  <a:tcPr/>
                </a:tc>
                <a:tc rowSpan="4">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品牌管理</a:t>
                      </a:r>
                    </a:p>
                  </a:txBody>
                  <a:tcPr marL="60637" marR="60637" marT="0" marB="0" anchor="ct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中国驰名商标</a:t>
                      </a:r>
                    </a:p>
                  </a:txBody>
                  <a:tcPr marL="60637" marR="60637" marT="0" marB="0" anchor="ctr"/>
                </a:tc>
                <a:tc rowSpan="3" gridSpan="2">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项以上</a:t>
                      </a:r>
                    </a:p>
                  </a:txBody>
                  <a:tcPr marL="60637" marR="60637" marT="0" marB="0" anchor="ctr"/>
                </a:tc>
                <a:tc rowSpan="3" hMerge="1">
                  <a:txBody>
                    <a:bodyPr/>
                    <a:lstStyle/>
                    <a:p>
                      <a:endParaRPr lang="zh-CN" altLang="en-US"/>
                    </a:p>
                  </a:txBody>
                  <a:tcPr/>
                </a:tc>
                <a:tc rowSpan="3">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省级及以上名牌产品或驰名商标</a:t>
                      </a:r>
                      <a:r>
                        <a:rPr lang="en-US" sz="12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项以上</a:t>
                      </a:r>
                    </a:p>
                  </a:txBody>
                  <a:tcPr marL="60637" marR="60637" marT="0" marB="0" anchor="ctr"/>
                </a:tc>
                <a:tc rowSpan="4">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制定并实施品牌战略，建立完善的品牌培育管理体系并取得良好绩效，我部工业品牌建设和培育示范的企业优先考虑</a:t>
                      </a:r>
                    </a:p>
                  </a:txBody>
                  <a:tcPr marL="60637" marR="60637" marT="0" marB="0" anchor="ctr"/>
                </a:tc>
              </a:tr>
              <a:tr h="158890">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省名牌产品</a:t>
                      </a:r>
                    </a:p>
                  </a:txBody>
                  <a:tcPr marL="60637" marR="60637" marT="0" marB="0" anchor="ct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58890">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省著名商标</a:t>
                      </a:r>
                    </a:p>
                  </a:txBody>
                  <a:tcPr marL="60637" marR="60637" marT="0" marB="0" anchor="ct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30756">
                <a:tc vMerge="1">
                  <a:txBody>
                    <a:bodyPr/>
                    <a:lstStyle/>
                    <a:p>
                      <a:endParaRPr lang="zh-CN" altLang="en-US"/>
                    </a:p>
                  </a:txBody>
                  <a:tcPr/>
                </a:tc>
                <a:tc vMerge="1">
                  <a:txBody>
                    <a:bodyPr/>
                    <a:lstStyle/>
                    <a:p>
                      <a:endParaRPr lang="zh-CN" altLang="en-US"/>
                    </a:p>
                  </a:txBody>
                  <a:tcPr/>
                </a:tc>
                <a:tc>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自主品牌</a:t>
                      </a:r>
                    </a:p>
                  </a:txBody>
                  <a:tcPr marL="60637" marR="60637"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200" b="0" i="0" u="none" kern="1200" baseline="0">
                          <a:solidFill>
                            <a:schemeClr val="tx1"/>
                          </a:solidFill>
                          <a:latin typeface="微软雅黑" panose="020B0503020204020204" pitchFamily="34" charset="-122"/>
                          <a:ea typeface="微软雅黑" panose="020B0503020204020204" pitchFamily="34" charset="-122"/>
                          <a:cs typeface="+mn-cs"/>
                        </a:rPr>
                        <a:t>项以上</a:t>
                      </a: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拥有自主品牌</a:t>
                      </a:r>
                    </a:p>
                  </a:txBody>
                  <a:tcPr marL="60637" marR="60637" marT="0" marB="0" anchor="ctr"/>
                </a:tc>
                <a:tc vMerge="1">
                  <a:txBody>
                    <a:bodyPr/>
                    <a:lstStyle/>
                    <a:p>
                      <a:endParaRPr lang="zh-CN" altLang="en-US"/>
                    </a:p>
                  </a:txBody>
                  <a:tcPr/>
                </a:tc>
              </a:tr>
              <a:tr h="158890">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是否建立客户满意度评测机制</a:t>
                      </a:r>
                    </a:p>
                  </a:txBody>
                  <a:tcPr marL="60637" marR="60637" marT="0" marB="0" anchor="ctr"/>
                </a:tc>
                <a:tc hMerge="1">
                  <a:txBody>
                    <a:bodyPr/>
                    <a:lstStyle/>
                    <a:p>
                      <a:endParaRPr lang="zh-CN" altLang="en-US"/>
                    </a:p>
                  </a:txBody>
                  <a:tcP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是</a:t>
                      </a: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是</a:t>
                      </a:r>
                    </a:p>
                  </a:txBody>
                  <a:tcPr marL="60637" marR="60637"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 </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r>
              <a:tr h="158890">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是否建立产品追溯体系</a:t>
                      </a:r>
                    </a:p>
                  </a:txBody>
                  <a:tcPr marL="60637" marR="60637" marT="0" marB="0" anchor="ctr"/>
                </a:tc>
                <a:tc hMerge="1">
                  <a:txBody>
                    <a:bodyPr/>
                    <a:lstStyle/>
                    <a:p>
                      <a:endParaRPr lang="zh-CN" altLang="en-US"/>
                    </a:p>
                  </a:txBody>
                  <a:tcP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是</a:t>
                      </a:r>
                    </a:p>
                  </a:txBody>
                  <a:tcPr marL="60637" marR="60637" marT="0" marB="0" anchor="ctr"/>
                </a:tc>
                <a:tc>
                  <a:txBody>
                    <a:bodyPr/>
                    <a:lstStyle/>
                    <a:p>
                      <a:pPr indent="2667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是</a:t>
                      </a:r>
                    </a:p>
                  </a:txBody>
                  <a:tcPr marL="60637" marR="60637" marT="0" marB="0" anchor="ct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 </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r>
              <a:tr h="282971">
                <a:tc vMerge="1">
                  <a:txBody>
                    <a:bodyPr/>
                    <a:lstStyle/>
                    <a:p>
                      <a:endParaRPr lang="zh-CN" altLang="en-US"/>
                    </a:p>
                  </a:txBody>
                  <a:tcPr/>
                </a:tc>
                <a:tc gridSpan="2">
                  <a:txBody>
                    <a:bodyPr/>
                    <a:lstStyle/>
                    <a:p>
                      <a:pPr indent="127000" algn="just">
                        <a:spcAft>
                          <a:spcPts val="0"/>
                        </a:spcAft>
                      </a:pPr>
                      <a:r>
                        <a:rPr lang="zh-CN" sz="1200" b="0" i="0" u="none" kern="1200" baseline="0">
                          <a:solidFill>
                            <a:schemeClr val="tx1"/>
                          </a:solidFill>
                          <a:latin typeface="微软雅黑" panose="020B0503020204020204" pitchFamily="34" charset="-122"/>
                          <a:ea typeface="微软雅黑" panose="020B0503020204020204" pitchFamily="34" charset="-122"/>
                          <a:cs typeface="+mn-cs"/>
                        </a:rPr>
                        <a:t>国际化战略</a:t>
                      </a:r>
                    </a:p>
                  </a:txBody>
                  <a:tcPr marL="60637" marR="60637" marT="0" marB="0" anchor="ctr"/>
                </a:tc>
                <a:tc hMerge="1">
                  <a:txBody>
                    <a:bodyPr/>
                    <a:lstStyle/>
                    <a:p>
                      <a:endParaRPr lang="zh-CN" altLang="en-US"/>
                    </a:p>
                  </a:txBody>
                  <a:tcPr/>
                </a:tc>
                <a:tc gridSpan="2">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c hMerge="1">
                  <a:txBody>
                    <a:bodyPr/>
                    <a:lstStyle/>
                    <a:p>
                      <a:endParaRPr lang="zh-CN" altLang="en-US"/>
                    </a:p>
                  </a:txBody>
                  <a:tcPr/>
                </a:tc>
                <a:tc>
                  <a:txBody>
                    <a:bodyPr/>
                    <a:lstStyle/>
                    <a:p>
                      <a:pPr indent="266700" algn="just">
                        <a:spcAft>
                          <a:spcPts val="0"/>
                        </a:spcAft>
                      </a:pPr>
                      <a:r>
                        <a:rPr lang="en-US" sz="12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2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0637" marR="60637" marT="0" marB="0" anchor="ctr"/>
                </a:tc>
                <a:tc>
                  <a:txBody>
                    <a:bodyPr/>
                    <a:lstStyle/>
                    <a:p>
                      <a:pPr indent="266700" algn="just">
                        <a:spcAft>
                          <a:spcPts val="0"/>
                        </a:spcAft>
                      </a:pPr>
                      <a:r>
                        <a:rPr lang="zh-CN" sz="1200" b="0" i="0" u="none" kern="1200" baseline="0" dirty="0">
                          <a:solidFill>
                            <a:schemeClr val="tx1"/>
                          </a:solidFill>
                          <a:latin typeface="微软雅黑" panose="020B0503020204020204" pitchFamily="34" charset="-122"/>
                          <a:ea typeface="微软雅黑" panose="020B0503020204020204" pitchFamily="34" charset="-122"/>
                          <a:cs typeface="+mn-cs"/>
                        </a:rPr>
                        <a:t>重视并实施国际化经营战略</a:t>
                      </a:r>
                    </a:p>
                  </a:txBody>
                  <a:tcPr marL="60637" marR="60637" marT="0" marB="0"/>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940779697"/>
              </p:ext>
            </p:extLst>
          </p:nvPr>
        </p:nvGraphicFramePr>
        <p:xfrm>
          <a:off x="765048" y="935714"/>
          <a:ext cx="11033757" cy="696251"/>
        </p:xfrm>
        <a:graphic>
          <a:graphicData uri="http://schemas.openxmlformats.org/drawingml/2006/table">
            <a:tbl>
              <a:tblPr firstRow="1" firstCol="1" bandRow="1">
                <a:tableStyleId>{5C22544A-7EE6-4342-B048-85BDC9FD1C3A}</a:tableStyleId>
              </a:tblPr>
              <a:tblGrid>
                <a:gridCol w="3793941"/>
                <a:gridCol w="1366037"/>
                <a:gridCol w="1366037"/>
                <a:gridCol w="1366037"/>
                <a:gridCol w="3141705"/>
              </a:tblGrid>
              <a:tr h="232084">
                <a:tc rowSpan="2">
                  <a:txBody>
                    <a:bodyPr/>
                    <a:lstStyle/>
                    <a:p>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42637" marR="42637" marT="0" marB="0" anchor="ctr">
                    <a:solidFill>
                      <a:srgbClr val="0C7268"/>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b="0" i="0" u="none" kern="1200" baseline="0" dirty="0" smtClean="0">
                          <a:solidFill>
                            <a:schemeClr val="bg1"/>
                          </a:solidFill>
                          <a:latin typeface="微软雅黑" panose="020B0503020204020204" pitchFamily="34" charset="-122"/>
                          <a:ea typeface="微软雅黑" panose="020B0503020204020204" pitchFamily="34" charset="-122"/>
                          <a:cs typeface="+mn-cs"/>
                        </a:rPr>
                        <a:t>地方“专精特新”中小企业</a:t>
                      </a:r>
                    </a:p>
                  </a:txBody>
                  <a:tcPr marL="42637" marR="42637" marT="0" marB="0" anchor="ctr">
                    <a:solidFill>
                      <a:srgbClr val="0C7268"/>
                    </a:solidFill>
                  </a:tcPr>
                </a:tc>
                <a:tc hMerge="1">
                  <a:txBody>
                    <a:bodyPr/>
                    <a:lstStyle/>
                    <a:p>
                      <a:endParaRPr lang="zh-CN" altLang="en-US"/>
                    </a:p>
                  </a:txBody>
                  <a:tcPr/>
                </a:tc>
                <a:tc rowSpan="2">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第一批专精特新“小巨人”企业</a:t>
                      </a:r>
                    </a:p>
                  </a:txBody>
                  <a:tcPr marL="42637" marR="42637" marT="0" marB="0" anchor="ctr">
                    <a:solidFill>
                      <a:srgbClr val="0C7268"/>
                    </a:solidFill>
                  </a:tcPr>
                </a:tc>
                <a:tc rowSpan="2">
                  <a:txBody>
                    <a:bodyPr/>
                    <a:lstStyle/>
                    <a:p>
                      <a:pPr indent="127000" algn="ctr">
                        <a:spcAft>
                          <a:spcPts val="0"/>
                        </a:spcAft>
                      </a:pP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2019</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年单项冠军示范企业</a:t>
                      </a:r>
                    </a:p>
                  </a:txBody>
                  <a:tcPr marL="42637" marR="42637" marT="0" marB="0" anchor="ctr">
                    <a:solidFill>
                      <a:srgbClr val="0C7268"/>
                    </a:solidFill>
                  </a:tcPr>
                </a:tc>
              </a:tr>
              <a:tr h="464167">
                <a:tc vMerge="1">
                  <a:txBody>
                    <a:bodyPr/>
                    <a:lstStyle/>
                    <a:p>
                      <a:endParaRPr lang="zh-CN" altLang="en-US"/>
                    </a:p>
                  </a:txBody>
                  <a:tcPr/>
                </a:tc>
                <a:tc>
                  <a:txBody>
                    <a:bodyPr/>
                    <a:lstStyle/>
                    <a:p>
                      <a:pPr indent="125095" algn="just">
                        <a:spcAft>
                          <a:spcPts val="0"/>
                        </a:spcAft>
                      </a:pPr>
                      <a:r>
                        <a:rPr lang="zh-CN" sz="1400" b="0" i="0" u="none" kern="1200" baseline="0">
                          <a:solidFill>
                            <a:srgbClr val="0C7268"/>
                          </a:solidFill>
                          <a:latin typeface="微软雅黑" panose="020B0503020204020204" pitchFamily="34" charset="-122"/>
                          <a:ea typeface="微软雅黑" panose="020B0503020204020204" pitchFamily="34" charset="-122"/>
                          <a:cs typeface="+mn-cs"/>
                        </a:rPr>
                        <a:t>最低要求</a:t>
                      </a:r>
                    </a:p>
                  </a:txBody>
                  <a:tcPr marL="42637" marR="42637" marT="0" marB="0" anchor="ctr"/>
                </a:tc>
                <a:tc>
                  <a:txBody>
                    <a:bodyPr/>
                    <a:lstStyle/>
                    <a:p>
                      <a:pPr indent="125095" algn="just">
                        <a:spcAft>
                          <a:spcPts val="0"/>
                        </a:spcAft>
                      </a:pPr>
                      <a:r>
                        <a:rPr lang="zh-CN" sz="1400" b="0" i="0" u="none" kern="1200" baseline="0" dirty="0">
                          <a:solidFill>
                            <a:srgbClr val="0C7268"/>
                          </a:solidFill>
                          <a:latin typeface="微软雅黑" panose="020B0503020204020204" pitchFamily="34" charset="-122"/>
                          <a:ea typeface="微软雅黑" panose="020B0503020204020204" pitchFamily="34" charset="-122"/>
                          <a:cs typeface="+mn-cs"/>
                        </a:rPr>
                        <a:t>最高要求</a:t>
                      </a:r>
                    </a:p>
                  </a:txBody>
                  <a:tcPr marL="42637" marR="42637" marT="0" marB="0" anchor="ctr"/>
                </a:tc>
                <a:tc vMerge="1">
                  <a:txBody>
                    <a:bodyPr/>
                    <a:lstStyle/>
                    <a:p>
                      <a:endParaRPr lang="zh-CN" altLang="en-US"/>
                    </a:p>
                  </a:txBody>
                  <a:tcPr/>
                </a:tc>
                <a:tc vMerge="1">
                  <a:txBody>
                    <a:bodyPr/>
                    <a:lstStyle/>
                    <a:p>
                      <a:endParaRPr lang="zh-CN" altLang="en-US"/>
                    </a:p>
                  </a:txBody>
                  <a:tcPr/>
                </a:tc>
              </a:tr>
            </a:tbl>
          </a:graphicData>
        </a:graphic>
      </p:graphicFrame>
      <p:pic>
        <p:nvPicPr>
          <p:cNvPr id="4" name="图片 3"/>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5" name="图片 4"/>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21681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251674079"/>
              </p:ext>
            </p:extLst>
          </p:nvPr>
        </p:nvGraphicFramePr>
        <p:xfrm>
          <a:off x="691896" y="1339628"/>
          <a:ext cx="10515601" cy="4053840"/>
        </p:xfrm>
        <a:graphic>
          <a:graphicData uri="http://schemas.openxmlformats.org/drawingml/2006/table">
            <a:tbl>
              <a:tblPr firstRow="1" firstCol="1" bandRow="1">
                <a:tableStyleId>{5C22544A-7EE6-4342-B048-85BDC9FD1C3A}</a:tableStyleId>
              </a:tblPr>
              <a:tblGrid>
                <a:gridCol w="1118937"/>
                <a:gridCol w="1989221"/>
                <a:gridCol w="2131595"/>
                <a:gridCol w="2637924"/>
                <a:gridCol w="2637924"/>
              </a:tblGrid>
              <a:tr h="365760">
                <a:tc gridSpan="2">
                  <a:txBody>
                    <a:bodyPr/>
                    <a:lstStyle/>
                    <a:p>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solidFill>
                      <a:srgbClr val="64B7BA"/>
                    </a:solidFill>
                  </a:tcPr>
                </a:tc>
                <a:tc hMerge="1">
                  <a:txBody>
                    <a:bodyPr/>
                    <a:lstStyle/>
                    <a:p>
                      <a:endParaRPr lang="zh-CN" altLang="en-US"/>
                    </a:p>
                  </a:txBody>
                  <a:tcPr/>
                </a:tc>
                <a:tc>
                  <a:txBody>
                    <a:bodyPr/>
                    <a:lstStyle/>
                    <a:p>
                      <a:pPr indent="127000" algn="ctr">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地方“专精特新”中小企业</a:t>
                      </a:r>
                    </a:p>
                  </a:txBody>
                  <a:tcPr marL="68580" marR="68580" marT="0" marB="0" anchor="ctr">
                    <a:solidFill>
                      <a:srgbClr val="64B7BA"/>
                    </a:solidFill>
                  </a:tcPr>
                </a:tc>
                <a:tc>
                  <a:txBody>
                    <a:bodyPr/>
                    <a:lstStyle/>
                    <a:p>
                      <a:pPr indent="127000" algn="ctr">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第一批专精特新“小巨人”企业</a:t>
                      </a:r>
                    </a:p>
                  </a:txBody>
                  <a:tcPr marL="68580" marR="68580" marT="0" marB="0" anchor="ctr">
                    <a:solidFill>
                      <a:srgbClr val="64B7BA"/>
                    </a:solidFill>
                  </a:tcPr>
                </a:tc>
                <a:tc>
                  <a:txBody>
                    <a:bodyPr/>
                    <a:lstStyle/>
                    <a:p>
                      <a:pPr indent="127000" algn="ctr">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年单项冠军示范企业</a:t>
                      </a:r>
                    </a:p>
                  </a:txBody>
                  <a:tcPr marL="68580" marR="68580" marT="0" marB="0" anchor="ctr">
                    <a:solidFill>
                      <a:srgbClr val="64B7BA"/>
                    </a:solidFill>
                  </a:tcPr>
                </a:tc>
              </a:tr>
              <a:tr h="640080">
                <a:tc rowSpan="4">
                  <a:txBody>
                    <a:bodyPr/>
                    <a:lstStyle/>
                    <a:p>
                      <a:pPr indent="1270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组织实施</a:t>
                      </a:r>
                    </a:p>
                  </a:txBody>
                  <a:tcPr marL="68580" marR="68580" marT="0" marB="0" anchor="ctr">
                    <a:solidFill>
                      <a:srgbClr val="64B7BA"/>
                    </a:solidFill>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证明材料</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请中小企业提供证明材料</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请各省级中小企业主管部门参考佐证材料（见附件</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不要求企业提供国家级行业协会出具的市场占有率证明等文件。企业根据《实施方案》和通知要求提供说明材料，并须对申请材料真实性、准确性负责。</a:t>
                      </a:r>
                    </a:p>
                  </a:txBody>
                  <a:tcPr marL="68580" marR="68580" marT="0" marB="0"/>
                </a:tc>
              </a:tr>
              <a:tr h="800100">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培育体系</a:t>
                      </a: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已列为工信部公布的制造业单项冠军企业不在申报范围内。</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已列为我部公布的制造业单项冠军的企业不再推荐报送。</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统筹制造业单项冠军和专精特新“小巨人”企业培育工作，支持“小巨人”企业成长为单项冠军。年销售收入</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亿元以下的企业，如申请单项冠军，应为已入选的“小巨人”企业。</a:t>
                      </a:r>
                    </a:p>
                  </a:txBody>
                  <a:tcPr marL="68580" marR="68580" marT="0" marB="0"/>
                </a:tc>
              </a:tr>
              <a:tr h="320040">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关键短板</a:t>
                      </a:r>
                    </a:p>
                  </a:txBody>
                  <a:tcPr marL="68580" marR="68580"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如属于关键领域补短板的，请在申请书中作出说明，对该类企业应优先推荐</a:t>
                      </a:r>
                    </a:p>
                  </a:txBody>
                  <a:tcPr marL="68580" marR="68580" marT="0" marB="0"/>
                </a:tc>
              </a:tr>
              <a:tr h="320040">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名额限制</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根据地区中小企业数量确定推荐名额</a:t>
                      </a: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根据各地已培育认定的“专精特新”中小企业数量，确定了推荐</a:t>
                      </a: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名额</a:t>
                      </a:r>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根据前三批遴选情况，确定了推荐</a:t>
                      </a: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名额</a:t>
                      </a:r>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tc>
              </a:tr>
            </a:tbl>
          </a:graphicData>
        </a:graphic>
      </p:graphicFrame>
      <p:pic>
        <p:nvPicPr>
          <p:cNvPr id="3" name="图片 2"/>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3912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705214733"/>
              </p:ext>
            </p:extLst>
          </p:nvPr>
        </p:nvGraphicFramePr>
        <p:xfrm>
          <a:off x="752856" y="1802797"/>
          <a:ext cx="10853929" cy="4053840"/>
        </p:xfrm>
        <a:graphic>
          <a:graphicData uri="http://schemas.openxmlformats.org/drawingml/2006/table">
            <a:tbl>
              <a:tblPr firstRow="1" firstCol="1" bandRow="1">
                <a:tableStyleId>{5C22544A-7EE6-4342-B048-85BDC9FD1C3A}</a:tableStyleId>
              </a:tblPr>
              <a:tblGrid>
                <a:gridCol w="1011737"/>
                <a:gridCol w="2199338"/>
                <a:gridCol w="2199338"/>
                <a:gridCol w="2721758"/>
                <a:gridCol w="2721758"/>
              </a:tblGrid>
              <a:tr h="365760">
                <a:tc gridSpan="2">
                  <a:txBody>
                    <a:bodyPr/>
                    <a:lstStyle/>
                    <a:p>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solidFill>
                      <a:srgbClr val="64B7BA"/>
                    </a:solidFill>
                  </a:tcPr>
                </a:tc>
                <a:tc hMerge="1">
                  <a:txBody>
                    <a:bodyPr/>
                    <a:lstStyle/>
                    <a:p>
                      <a:endParaRPr lang="zh-CN" altLang="en-US"/>
                    </a:p>
                  </a:txBody>
                  <a:tcPr/>
                </a:tc>
                <a:tc>
                  <a:txBody>
                    <a:bodyPr/>
                    <a:lstStyle/>
                    <a:p>
                      <a:pPr indent="127000" algn="ctr">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地方“专精特新”中小企业</a:t>
                      </a:r>
                    </a:p>
                  </a:txBody>
                  <a:tcPr marL="68580" marR="68580" marT="0" marB="0" anchor="ctr">
                    <a:solidFill>
                      <a:srgbClr val="64B7BA"/>
                    </a:solidFill>
                  </a:tcPr>
                </a:tc>
                <a:tc>
                  <a:txBody>
                    <a:bodyPr/>
                    <a:lstStyle/>
                    <a:p>
                      <a:pPr indent="127000" algn="ctr">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第一批专精特新“小巨人”企业</a:t>
                      </a:r>
                    </a:p>
                  </a:txBody>
                  <a:tcPr marL="68580" marR="68580" marT="0" marB="0" anchor="ctr">
                    <a:solidFill>
                      <a:srgbClr val="64B7BA"/>
                    </a:solidFill>
                  </a:tcPr>
                </a:tc>
                <a:tc>
                  <a:txBody>
                    <a:bodyPr/>
                    <a:lstStyle/>
                    <a:p>
                      <a:pPr indent="127000" algn="just">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2019</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年单项冠军示范企业</a:t>
                      </a:r>
                    </a:p>
                  </a:txBody>
                  <a:tcPr marL="68580" marR="68580" marT="0" marB="0" anchor="ctr">
                    <a:solidFill>
                      <a:srgbClr val="64B7BA"/>
                    </a:solidFill>
                  </a:tcPr>
                </a:tc>
              </a:tr>
              <a:tr h="179705">
                <a:tc rowSpan="4">
                  <a:txBody>
                    <a:bodyPr/>
                    <a:lstStyle/>
                    <a:p>
                      <a:pPr indent="1270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组织实施</a:t>
                      </a:r>
                    </a:p>
                  </a:txBody>
                  <a:tcPr marL="68580" marR="68580" marT="0" marB="0" anchor="ctr">
                    <a:solidFill>
                      <a:srgbClr val="64B7BA"/>
                    </a:solidFill>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证明材料</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请中小企业提供证明材料</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请各省级中小企业主管部门参考佐证材料（见附件</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不要求企业提供国家级行业协会出具的市场占有率证明等文件。企业根据《实施方案》和通知要求提供说明材料，并须对申请材料真实性、准确性负责。</a:t>
                      </a:r>
                    </a:p>
                  </a:txBody>
                  <a:tcPr marL="68580" marR="68580" marT="0" marB="0"/>
                </a:tc>
              </a:tr>
              <a:tr h="179705">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培育体系</a:t>
                      </a: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已列为工信部公布的制造业单项冠军企业不在申报范围内。</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已列为我部公布的制造业单项冠军的企业不再推荐报送。</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统筹制造业单项冠军和专精特新“小巨人”企业培育工作，支持“小巨人”企业成长为单项冠军。年销售收入</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亿元以下的企业，如申请单项冠军，应为已入选的“小巨人”企业。</a:t>
                      </a:r>
                    </a:p>
                  </a:txBody>
                  <a:tcPr marL="68580" marR="68580" marT="0" marB="0"/>
                </a:tc>
              </a:tr>
              <a:tr h="539750">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关键短板</a:t>
                      </a:r>
                    </a:p>
                  </a:txBody>
                  <a:tcPr marL="68580" marR="68580"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just">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如属于关键领域补短板的，请在申请书中作出说明，对该类企业应优先推荐</a:t>
                      </a:r>
                    </a:p>
                  </a:txBody>
                  <a:tcPr marL="68580" marR="68580" marT="0" marB="0"/>
                </a:tc>
              </a:tr>
              <a:tr h="179705">
                <a:tc vMerge="1">
                  <a:txBody>
                    <a:bodyPr/>
                    <a:lstStyle/>
                    <a:p>
                      <a:endParaRPr lang="zh-CN" altLang="en-US"/>
                    </a:p>
                  </a:txBody>
                  <a:tcPr/>
                </a:tc>
                <a:tc>
                  <a:txBody>
                    <a:bodyPr/>
                    <a:lstStyle/>
                    <a:p>
                      <a:pPr indent="1270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名额限制</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根据地区中小企业数量确定推荐名额</a:t>
                      </a:r>
                    </a:p>
                  </a:txBody>
                  <a:tcPr marL="68580" marR="68580" marT="0" marB="0" anchor="ctr"/>
                </a:tc>
                <a:tc>
                  <a:txBody>
                    <a:bodyPr/>
                    <a:lstStyle/>
                    <a:p>
                      <a:pPr indent="266700" algn="just">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根据各地已培育认定的“专精特新”中小企业数量，确定了推荐名额（见附件</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a:t>
                      </a:r>
                    </a:p>
                  </a:txBody>
                  <a:tcPr marL="68580" marR="68580" marT="0" marB="0" anchor="ctr"/>
                </a:tc>
                <a:tc>
                  <a:txBody>
                    <a:bodyPr/>
                    <a:lstStyle/>
                    <a:p>
                      <a:pPr indent="266700" algn="just">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根据前三批遴选情况，确定了推荐名额（推荐数量上限，见附件</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p>
                  </a:txBody>
                  <a:tcPr marL="68580" marR="68580" marT="0" marB="0"/>
                </a:tc>
              </a:tr>
            </a:tbl>
          </a:graphicData>
        </a:graphic>
      </p:graphicFrame>
      <p:pic>
        <p:nvPicPr>
          <p:cNvPr id="3" name="图片 2"/>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47120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 name="矩形 2"/>
          <p:cNvSpPr/>
          <p:nvPr/>
        </p:nvSpPr>
        <p:spPr>
          <a:xfrm>
            <a:off x="2121408" y="2644170"/>
            <a:ext cx="7315200" cy="1569660"/>
          </a:xfrm>
          <a:prstGeom prst="rect">
            <a:avLst/>
          </a:prstGeom>
        </p:spPr>
        <p:txBody>
          <a:bodyPr wrap="square">
            <a:spAutoFit/>
          </a:bodyPr>
          <a:lstStyle/>
          <a:p>
            <a:pPr algn="ctr"/>
            <a:r>
              <a:rPr lang="zh-CN" altLang="en-US" sz="3200" b="1" dirty="0">
                <a:solidFill>
                  <a:srgbClr val="0C7268"/>
                </a:solidFill>
                <a:latin typeface="微软雅黑" panose="020B0503020204020204" pitchFamily="34" charset="-122"/>
                <a:ea typeface="微软雅黑" panose="020B0503020204020204" pitchFamily="34" charset="-122"/>
              </a:rPr>
              <a:t>专精特新“小巨人”企业</a:t>
            </a:r>
            <a:r>
              <a:rPr lang="zh-CN" altLang="en-US" sz="3200" b="1" dirty="0" smtClean="0">
                <a:solidFill>
                  <a:srgbClr val="0C7268"/>
                </a:solidFill>
                <a:latin typeface="微软雅黑" panose="020B0503020204020204" pitchFamily="34" charset="-122"/>
                <a:ea typeface="微软雅黑" panose="020B0503020204020204" pitchFamily="34" charset="-122"/>
              </a:rPr>
              <a:t>与</a:t>
            </a:r>
            <a:endParaRPr lang="en-US" altLang="zh-CN" sz="3200" b="1" dirty="0" smtClean="0">
              <a:solidFill>
                <a:srgbClr val="0C7268"/>
              </a:solidFill>
              <a:latin typeface="微软雅黑" panose="020B0503020204020204" pitchFamily="34" charset="-122"/>
              <a:ea typeface="微软雅黑" panose="020B0503020204020204" pitchFamily="34" charset="-122"/>
            </a:endParaRPr>
          </a:p>
          <a:p>
            <a:pPr algn="ctr"/>
            <a:r>
              <a:rPr lang="zh-CN" altLang="en-US" sz="3200" b="1" dirty="0" smtClean="0">
                <a:solidFill>
                  <a:srgbClr val="0C7268"/>
                </a:solidFill>
                <a:latin typeface="微软雅黑" panose="020B0503020204020204" pitchFamily="34" charset="-122"/>
                <a:ea typeface="微软雅黑" panose="020B0503020204020204" pitchFamily="34" charset="-122"/>
              </a:rPr>
              <a:t>高新</a:t>
            </a:r>
            <a:r>
              <a:rPr lang="zh-CN" altLang="en-US" sz="3200" b="1" dirty="0">
                <a:solidFill>
                  <a:srgbClr val="0C7268"/>
                </a:solidFill>
                <a:latin typeface="微软雅黑" panose="020B0503020204020204" pitchFamily="34" charset="-122"/>
                <a:ea typeface="微软雅黑" panose="020B0503020204020204" pitchFamily="34" charset="-122"/>
              </a:rPr>
              <a:t>技术企业、科技型中小</a:t>
            </a:r>
            <a:r>
              <a:rPr lang="zh-CN" altLang="en-US" sz="3200" b="1" dirty="0" smtClean="0">
                <a:solidFill>
                  <a:srgbClr val="0C7268"/>
                </a:solidFill>
                <a:latin typeface="微软雅黑" panose="020B0503020204020204" pitchFamily="34" charset="-122"/>
                <a:ea typeface="微软雅黑" panose="020B0503020204020204" pitchFamily="34" charset="-122"/>
              </a:rPr>
              <a:t>企业</a:t>
            </a:r>
            <a:endParaRPr lang="en-US" altLang="zh-CN" sz="3200" b="1" dirty="0" smtClean="0">
              <a:solidFill>
                <a:srgbClr val="0C7268"/>
              </a:solidFill>
              <a:latin typeface="微软雅黑" panose="020B0503020204020204" pitchFamily="34" charset="-122"/>
              <a:ea typeface="微软雅黑" panose="020B0503020204020204" pitchFamily="34" charset="-122"/>
            </a:endParaRPr>
          </a:p>
          <a:p>
            <a:pPr algn="ctr"/>
            <a:r>
              <a:rPr lang="zh-CN" altLang="en-US" sz="3200" b="1" dirty="0" smtClean="0">
                <a:solidFill>
                  <a:srgbClr val="0C7268"/>
                </a:solidFill>
                <a:latin typeface="微软雅黑" panose="020B0503020204020204" pitchFamily="34" charset="-122"/>
                <a:ea typeface="微软雅黑" panose="020B0503020204020204" pitchFamily="34" charset="-122"/>
              </a:rPr>
              <a:t>申报</a:t>
            </a:r>
            <a:r>
              <a:rPr lang="zh-CN" altLang="en-US" sz="3200" b="1" dirty="0">
                <a:solidFill>
                  <a:srgbClr val="0C7268"/>
                </a:solidFill>
                <a:latin typeface="微软雅黑" panose="020B0503020204020204" pitchFamily="34" charset="-122"/>
                <a:ea typeface="微软雅黑" panose="020B0503020204020204" pitchFamily="34" charset="-122"/>
              </a:rPr>
              <a:t>条件区别</a:t>
            </a:r>
          </a:p>
        </p:txBody>
      </p:sp>
      <p:pic>
        <p:nvPicPr>
          <p:cNvPr id="4" name="图片 3"/>
          <p:cNvPicPr>
            <a:picLocks noChangeAspect="1"/>
          </p:cNvPicPr>
          <p:nvPr/>
        </p:nvPicPr>
        <p:blipFill>
          <a:blip r:embed="rId3"/>
          <a:stretch>
            <a:fillRect/>
          </a:stretch>
        </p:blipFill>
        <p:spPr>
          <a:xfrm>
            <a:off x="372491" y="278873"/>
            <a:ext cx="1597025" cy="566737"/>
          </a:xfrm>
          <a:prstGeom prst="rect">
            <a:avLst/>
          </a:prstGeom>
          <a:noFill/>
          <a:ln w="9525">
            <a:noFill/>
          </a:ln>
        </p:spPr>
      </p:pic>
      <p:pic>
        <p:nvPicPr>
          <p:cNvPr id="5" name="图片 4"/>
          <p:cNvPicPr>
            <a:picLocks noChangeAspect="1"/>
          </p:cNvPicPr>
          <p:nvPr/>
        </p:nvPicPr>
        <p:blipFill>
          <a:blip r:embed="rId4"/>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926683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66017603"/>
              </p:ext>
            </p:extLst>
          </p:nvPr>
        </p:nvGraphicFramePr>
        <p:xfrm>
          <a:off x="509016" y="1347375"/>
          <a:ext cx="11000233" cy="4139025"/>
        </p:xfrm>
        <a:graphic>
          <a:graphicData uri="http://schemas.openxmlformats.org/drawingml/2006/table">
            <a:tbl>
              <a:tblPr firstRow="1" firstCol="1" bandRow="1">
                <a:tableStyleId>{5C22544A-7EE6-4342-B048-85BDC9FD1C3A}</a:tableStyleId>
              </a:tblPr>
              <a:tblGrid>
                <a:gridCol w="1118668"/>
                <a:gridCol w="1946875"/>
                <a:gridCol w="2217710"/>
                <a:gridCol w="2858490"/>
                <a:gridCol w="2858490"/>
              </a:tblGrid>
              <a:tr h="511573">
                <a:tc gridSpan="2">
                  <a:txBody>
                    <a:bodyPr/>
                    <a:lstStyle/>
                    <a:p>
                      <a:endParaRPr lang="zh-CN" sz="1400" b="0" i="0" u="none" kern="1200" baseline="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tc>
                <a:tc hMerge="1">
                  <a:txBody>
                    <a:bodyPr/>
                    <a:lstStyle/>
                    <a:p>
                      <a:endParaRPr lang="zh-CN" altLang="en-US"/>
                    </a:p>
                  </a:txBody>
                  <a:tcPr/>
                </a:tc>
                <a:tc>
                  <a:txBody>
                    <a:bodyPr/>
                    <a:lstStyle/>
                    <a:p>
                      <a:pPr indent="127000" algn="ctr">
                        <a:spcAft>
                          <a:spcPts val="0"/>
                        </a:spcAft>
                      </a:pPr>
                      <a:r>
                        <a:rPr lang="zh-CN" sz="1400" b="0" i="0" u="none" kern="1200" baseline="0">
                          <a:solidFill>
                            <a:schemeClr val="bg1"/>
                          </a:solidFill>
                          <a:latin typeface="微软雅黑" panose="020B0503020204020204" pitchFamily="34" charset="-122"/>
                          <a:ea typeface="微软雅黑" panose="020B0503020204020204" pitchFamily="34" charset="-122"/>
                          <a:cs typeface="+mn-cs"/>
                        </a:rPr>
                        <a:t>高新技术企业</a:t>
                      </a:r>
                    </a:p>
                  </a:txBody>
                  <a:tcPr marL="68580" marR="68580" marT="0" marB="0" anchor="ctr"/>
                </a:tc>
                <a:tc>
                  <a:txBody>
                    <a:bodyPr/>
                    <a:lstStyle/>
                    <a:p>
                      <a:pPr indent="125095" algn="just">
                        <a:spcAft>
                          <a:spcPts val="0"/>
                        </a:spcAft>
                      </a:pPr>
                      <a:r>
                        <a:rPr lang="zh-CN" sz="1400" b="0" i="0" u="none" kern="1200" baseline="0">
                          <a:solidFill>
                            <a:schemeClr val="bg1"/>
                          </a:solidFill>
                          <a:latin typeface="微软雅黑" panose="020B0503020204020204" pitchFamily="34" charset="-122"/>
                          <a:ea typeface="微软雅黑" panose="020B0503020204020204" pitchFamily="34" charset="-122"/>
                          <a:cs typeface="+mn-cs"/>
                        </a:rPr>
                        <a:t>科技型中小企业</a:t>
                      </a:r>
                    </a:p>
                  </a:txBody>
                  <a:tcPr marL="68580" marR="68580" marT="0" marB="0" anchor="ctr"/>
                </a:tc>
                <a:tc>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第一批专精特新</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小巨人</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企业</a:t>
                      </a:r>
                    </a:p>
                  </a:txBody>
                  <a:tcPr marL="68580" marR="68580" marT="0" marB="0" anchor="ctr"/>
                </a:tc>
              </a:tr>
              <a:tr h="2046294">
                <a:tc rowSpan="3">
                  <a:txBody>
                    <a:bodyPr/>
                    <a:lstStyle/>
                    <a:p>
                      <a:pPr indent="266700" algn="ctr">
                        <a:spcAft>
                          <a:spcPts val="0"/>
                        </a:spcAft>
                      </a:pPr>
                      <a:r>
                        <a:rPr lang="zh-CN" sz="1400" b="0" i="0" u="none" kern="1200" baseline="0" dirty="0" smtClean="0">
                          <a:solidFill>
                            <a:schemeClr val="bg1"/>
                          </a:solidFill>
                          <a:latin typeface="微软雅黑" panose="020B0503020204020204" pitchFamily="34" charset="-122"/>
                          <a:ea typeface="微软雅黑" panose="020B0503020204020204" pitchFamily="34" charset="-122"/>
                          <a:cs typeface="+mn-cs"/>
                        </a:rPr>
                        <a:t>基本</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条件</a:t>
                      </a:r>
                    </a:p>
                  </a:txBody>
                  <a:tcPr marL="68580" marR="68580" marT="0" marB="0" anchor="ct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企业资格</a:t>
                      </a: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在中国境内（不包括港、澳、台地区）注册的居民企业，且职工总数不超过</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500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人</a:t>
                      </a:r>
                    </a:p>
                  </a:txBody>
                  <a:tcPr marL="68580" marR="68580" marT="0" marB="0" anchor="ctr"/>
                </a:tc>
                <a:tc>
                  <a:txBody>
                    <a:bodyPr/>
                    <a:lstStyle/>
                    <a:p>
                      <a:pPr indent="266700" algn="l">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符合《中小企业划型标准规定》（工信部联企业〔</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2011</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300</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号）规定，属于各省级中小企业主管部门认定的（或重点培育）的</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专精特新</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中小企业或拥有被认定为</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专精特新</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产品的中小企业，以及创新能力强、市场竞争优势突出的中小</a:t>
                      </a: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企业</a:t>
                      </a:r>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r>
              <a:tr h="302224">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注册时间</a:t>
                      </a: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年以上</a:t>
                      </a: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年以上</a:t>
                      </a:r>
                    </a:p>
                  </a:txBody>
                  <a:tcPr marL="68580" marR="68580" marT="0" marB="0" anchor="ctr"/>
                </a:tc>
              </a:tr>
              <a:tr h="1278934">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正当经营</a:t>
                      </a:r>
                    </a:p>
                  </a:txBody>
                  <a:tcPr marL="68580" marR="68580" marT="0" marB="0" anchor="ctr"/>
                </a:tc>
                <a:tc>
                  <a:txBody>
                    <a:bodyPr/>
                    <a:lstStyle/>
                    <a:p>
                      <a:pPr indent="2667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企业申请认定前一年内未发生重大安全、重大质量事故或严重环境违法行为</a:t>
                      </a:r>
                    </a:p>
                  </a:txBody>
                  <a:tcPr marL="68580" marR="68580" marT="0" marB="0" anchor="ctr"/>
                </a:tc>
                <a:tc>
                  <a:txBody>
                    <a:bodyPr/>
                    <a:lstStyle/>
                    <a:p>
                      <a:pPr indent="2667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企业在填报上一年及当年内未发生重大安全、重大质量事故和严重环境违法、科研严重失信行为，且企业未列入经营异常名录和严重违法失信企业名单。</a:t>
                      </a:r>
                    </a:p>
                  </a:txBody>
                  <a:tcPr marL="68580" marR="68580" marT="0" marB="0" anchor="ctr"/>
                </a:tc>
                <a:tc>
                  <a:txBody>
                    <a:bodyPr/>
                    <a:lstStyle/>
                    <a:p>
                      <a:pPr indent="266700" algn="l">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不得存在：在申请过程中提供虚假信息；近三年发生过安全、质量、环境污染事故；有偷漏税和其他违法违规、失信行为的。</a:t>
                      </a:r>
                    </a:p>
                  </a:txBody>
                  <a:tcPr marL="68580" marR="68580" marT="0" marB="0" anchor="ctr"/>
                </a:tc>
              </a:tr>
            </a:tbl>
          </a:graphicData>
        </a:graphic>
      </p:graphicFrame>
      <p:pic>
        <p:nvPicPr>
          <p:cNvPr id="3" name="图片 2"/>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1730344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38583229"/>
              </p:ext>
            </p:extLst>
          </p:nvPr>
        </p:nvGraphicFramePr>
        <p:xfrm>
          <a:off x="630936" y="2052542"/>
          <a:ext cx="10853927" cy="2421922"/>
        </p:xfrm>
        <a:graphic>
          <a:graphicData uri="http://schemas.openxmlformats.org/drawingml/2006/table">
            <a:tbl>
              <a:tblPr firstRow="1" firstCol="1" bandRow="1">
                <a:tableStyleId>{5C22544A-7EE6-4342-B048-85BDC9FD1C3A}</a:tableStyleId>
              </a:tblPr>
              <a:tblGrid>
                <a:gridCol w="1406575"/>
                <a:gridCol w="2815642"/>
                <a:gridCol w="2296119"/>
                <a:gridCol w="4335591"/>
              </a:tblGrid>
              <a:tr h="311670">
                <a:tc>
                  <a:txBody>
                    <a:bodyPr/>
                    <a:lstStyle/>
                    <a:p>
                      <a:pPr marL="0" indent="266700" algn="l" defTabSz="914400" rtl="0" eaLnBrk="1" latinLnBrk="0" hangingPunct="1">
                        <a:spcAft>
                          <a:spcPts val="0"/>
                        </a:spcAft>
                      </a:pPr>
                      <a:endParaRPr lang="zh-CN" sz="14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高新技术企业</a:t>
                      </a: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科技型中小企业</a:t>
                      </a: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专精特新</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小巨人</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endParaRPr lang="zh-CN" sz="14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tc>
              </a:tr>
              <a:tr h="2110252">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重点领域</a:t>
                      </a:r>
                    </a:p>
                  </a:txBody>
                  <a:tcPr marL="68580" marR="68580" marT="0" marB="0" anchor="ctr"/>
                </a:tc>
                <a:tc>
                  <a:txBody>
                    <a:bodyPr/>
                    <a:lstStyle/>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1</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、电子信息；</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、生物与新医药；</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、航空航天；</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、新材料；</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5</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、高技术服务；</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6</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、新能源与节能；</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7</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、资源与环境；</a:t>
                      </a:r>
                    </a:p>
                    <a:p>
                      <a:pPr marL="0" indent="266700" algn="l" defTabSz="914400" rtl="0" eaLnBrk="1" latinLnBrk="0" hangingPunct="1">
                        <a:spcAft>
                          <a:spcPts val="0"/>
                        </a:spcAft>
                      </a:pP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8</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、先进制造与自动化</a:t>
                      </a:r>
                    </a:p>
                  </a:txBody>
                  <a:tcPr marL="68580" marR="68580" marT="0" marB="0" anchor="ctr"/>
                </a:tc>
                <a:tc>
                  <a:txBody>
                    <a:bodyPr/>
                    <a:lstStyle/>
                    <a:p>
                      <a:pPr marL="0" indent="266700" algn="l" defTabSz="914400" rtl="0" eaLnBrk="1" latinLnBrk="0" hangingPunct="1">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符合《工业</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四基</a:t>
                      </a:r>
                      <a:r>
                        <a:rPr lang="en-US" sz="14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发展目录》所列重点领域，从事细分产品市场属于制造业核心基础零部件、先进基础工艺和关键基础材料；或符合制造强国战略明确的十大重点产业领域，属于重点领域技术路线图中有关产品；或属于国家和省份重点鼓励发展的支柱和优势产业。</a:t>
                      </a:r>
                    </a:p>
                  </a:txBody>
                  <a:tcPr marL="68580" marR="68580" marT="0" marB="0" anchor="ctr"/>
                </a:tc>
              </a:tr>
            </a:tbl>
          </a:graphicData>
        </a:graphic>
      </p:graphicFrame>
      <p:pic>
        <p:nvPicPr>
          <p:cNvPr id="4" name="图片 3"/>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5" name="图片 4"/>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621395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81169086"/>
              </p:ext>
            </p:extLst>
          </p:nvPr>
        </p:nvGraphicFramePr>
        <p:xfrm>
          <a:off x="1171003" y="1342803"/>
          <a:ext cx="9730234" cy="4338036"/>
        </p:xfrm>
        <a:graphic>
          <a:graphicData uri="http://schemas.openxmlformats.org/drawingml/2006/table">
            <a:tbl>
              <a:tblPr firstRow="1" firstCol="1" bandRow="1">
                <a:tableStyleId>{5C22544A-7EE6-4342-B048-85BDC9FD1C3A}</a:tableStyleId>
              </a:tblPr>
              <a:tblGrid>
                <a:gridCol w="1445835"/>
                <a:gridCol w="1445835"/>
                <a:gridCol w="1709641"/>
                <a:gridCol w="1709641"/>
                <a:gridCol w="1709641"/>
                <a:gridCol w="1709641"/>
              </a:tblGrid>
              <a:tr h="494250">
                <a:tc gridSpan="3">
                  <a:txBody>
                    <a:bodyPr/>
                    <a:lstStyle/>
                    <a:p>
                      <a:endParaRPr lang="zh-CN" sz="1400" b="0" i="0" u="none" kern="1200" baseline="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tc>
                <a:tc hMerge="1">
                  <a:txBody>
                    <a:bodyPr/>
                    <a:lstStyle/>
                    <a:p>
                      <a:endParaRPr lang="zh-CN" altLang="en-US"/>
                    </a:p>
                  </a:txBody>
                  <a:tcPr/>
                </a:tc>
                <a:tc hMerge="1">
                  <a:txBody>
                    <a:bodyPr/>
                    <a:lstStyle/>
                    <a:p>
                      <a:endParaRPr lang="zh-CN" altLang="en-US"/>
                    </a:p>
                  </a:txBody>
                  <a:tcPr/>
                </a:tc>
                <a:tc>
                  <a:txBody>
                    <a:bodyPr/>
                    <a:lstStyle/>
                    <a:p>
                      <a:pPr indent="127000" algn="just">
                        <a:spcAft>
                          <a:spcPts val="0"/>
                        </a:spcAft>
                      </a:pPr>
                      <a:r>
                        <a:rPr lang="zh-CN" sz="1400" b="0" i="0" u="none" kern="1200" baseline="0">
                          <a:solidFill>
                            <a:schemeClr val="bg1"/>
                          </a:solidFill>
                          <a:latin typeface="微软雅黑" panose="020B0503020204020204" pitchFamily="34" charset="-122"/>
                          <a:ea typeface="微软雅黑" panose="020B0503020204020204" pitchFamily="34" charset="-122"/>
                          <a:cs typeface="+mn-cs"/>
                        </a:rPr>
                        <a:t>高新技术企业</a:t>
                      </a:r>
                    </a:p>
                  </a:txBody>
                  <a:tcPr marL="68580" marR="68580" marT="0" marB="0" anchor="ctr"/>
                </a:tc>
                <a:tc>
                  <a:txBody>
                    <a:bodyPr/>
                    <a:lstStyle/>
                    <a:p>
                      <a:pPr indent="127000" algn="just">
                        <a:spcAft>
                          <a:spcPts val="0"/>
                        </a:spcAft>
                      </a:pPr>
                      <a:r>
                        <a:rPr lang="zh-CN" sz="1400" b="0" i="0" u="none" kern="1200" baseline="0">
                          <a:solidFill>
                            <a:schemeClr val="bg1"/>
                          </a:solidFill>
                          <a:latin typeface="微软雅黑" panose="020B0503020204020204" pitchFamily="34" charset="-122"/>
                          <a:ea typeface="微软雅黑" panose="020B0503020204020204" pitchFamily="34" charset="-122"/>
                          <a:cs typeface="+mn-cs"/>
                        </a:rPr>
                        <a:t>科技型中小企业</a:t>
                      </a:r>
                    </a:p>
                  </a:txBody>
                  <a:tcPr marL="68580" marR="68580" marT="0" marB="0" anchor="ctr"/>
                </a:tc>
                <a:tc>
                  <a:txBody>
                    <a:bodyPr/>
                    <a:lstStyle/>
                    <a:p>
                      <a:pPr indent="127000" algn="ctr">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第一批专精特新</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小巨人</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企业</a:t>
                      </a:r>
                    </a:p>
                  </a:txBody>
                  <a:tcPr marL="68580" marR="68580" marT="0" marB="0" anchor="ctr"/>
                </a:tc>
              </a:tr>
              <a:tr h="329500">
                <a:tc rowSpan="7">
                  <a:txBody>
                    <a:bodyPr/>
                    <a:lstStyle/>
                    <a:p>
                      <a:pPr indent="266700" algn="l">
                        <a:spcAft>
                          <a:spcPts val="0"/>
                        </a:spcAft>
                      </a:pP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专项</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指标</a:t>
                      </a:r>
                    </a:p>
                  </a:txBody>
                  <a:tcPr marL="68580" marR="68580" marT="0" marB="0" anchor="ctr"/>
                </a:tc>
                <a:tc rowSpan="3">
                  <a:txBody>
                    <a:bodyPr/>
                    <a:lstStyle/>
                    <a:p>
                      <a:pPr indent="266700" algn="l">
                        <a:spcAft>
                          <a:spcPts val="0"/>
                        </a:spcAft>
                      </a:pP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经济效益</a:t>
                      </a:r>
                      <a:endParaRPr lang="zh-CN" sz="14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营业收入</a:t>
                      </a:r>
                    </a:p>
                  </a:txBody>
                  <a:tcPr marL="68580" marR="68580" marT="0" marB="0" anchor="ctr"/>
                </a:tc>
                <a:tc rowSpan="3">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rowSpan="3">
                  <a:txBody>
                    <a:bodyPr/>
                    <a:lstStyle/>
                    <a:p>
                      <a:pPr indent="2667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年销售收入不超过</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亿元、资产总额不超过</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a:t>
                      </a:r>
                    </a:p>
                  </a:txBody>
                  <a:tcPr marL="68580" marR="68580" marT="0" marB="0" anchor="ctr"/>
                </a:tc>
                <a:tc>
                  <a:txBody>
                    <a:bodyPr/>
                    <a:lstStyle/>
                    <a:p>
                      <a:pPr indent="1270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亿元至</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4</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亿元之间</a:t>
                      </a:r>
                    </a:p>
                  </a:txBody>
                  <a:tcPr marL="68580" marR="68580" marT="0" marB="0" anchor="ctr"/>
                </a:tc>
              </a:tr>
              <a:tr h="494250">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主营业务收入或净利润平均增长率</a:t>
                      </a:r>
                    </a:p>
                  </a:txBody>
                  <a:tcPr marL="68580" marR="68580" marT="0" marB="0" anchor="ctr"/>
                </a:tc>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10%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68580" marR="68580" marT="0" marB="0" anchor="ctr"/>
                </a:tc>
              </a:tr>
              <a:tr h="259547">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资产负债率</a:t>
                      </a:r>
                    </a:p>
                  </a:txBody>
                  <a:tcPr marL="68580" marR="68580" marT="0" marB="0" anchor="ctr"/>
                </a:tc>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不高于</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r>
              <a:tr h="329500">
                <a:tc vMerge="1">
                  <a:txBody>
                    <a:bodyPr/>
                    <a:lstStyle/>
                    <a:p>
                      <a:endParaRPr lang="zh-CN" altLang="en-US"/>
                    </a:p>
                  </a:txBody>
                  <a:tcPr/>
                </a:tc>
                <a:tc rowSpan="4">
                  <a:txBody>
                    <a:bodyPr/>
                    <a:lstStyle/>
                    <a:p>
                      <a:pPr indent="266700" algn="l">
                        <a:spcAft>
                          <a:spcPts val="0"/>
                        </a:spcAft>
                      </a:pPr>
                      <a:r>
                        <a:rPr lang="zh-CN" sz="1400" b="0" i="0" u="none" kern="1200" baseline="0" dirty="0" smtClean="0">
                          <a:solidFill>
                            <a:schemeClr val="tx1"/>
                          </a:solidFill>
                          <a:latin typeface="微软雅黑" panose="020B0503020204020204" pitchFamily="34" charset="-122"/>
                          <a:ea typeface="微软雅黑" panose="020B0503020204020204" pitchFamily="34" charset="-122"/>
                          <a:cs typeface="+mn-cs"/>
                        </a:rPr>
                        <a:t>专业化</a:t>
                      </a: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程度</a:t>
                      </a:r>
                    </a:p>
                  </a:txBody>
                  <a:tcPr marL="68580" marR="68580" marT="0" marB="0" anchor="ct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从事特定细分市场时间</a:t>
                      </a: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rowSpan="4">
                  <a:txBody>
                    <a:bodyPr/>
                    <a:lstStyle/>
                    <a:p>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1270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年及以上</a:t>
                      </a:r>
                    </a:p>
                  </a:txBody>
                  <a:tcPr marL="68580" marR="68580" marT="0" marB="0" anchor="ctr"/>
                </a:tc>
              </a:tr>
              <a:tr h="988501">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营业收入占比</a:t>
                      </a:r>
                    </a:p>
                  </a:txBody>
                  <a:tcPr marL="68580" marR="68580" marT="0" marB="0" anchor="ctr"/>
                </a:tc>
                <a:tc>
                  <a:txBody>
                    <a:bodyPr/>
                    <a:lstStyle/>
                    <a:p>
                      <a:pPr indent="2667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近一年高新技术产品（服务）收入占企业同期总收入的比例不低于</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60%</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主营业务收入占本企业营业收入的</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70%</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以上</a:t>
                      </a:r>
                    </a:p>
                  </a:txBody>
                  <a:tcPr marL="68580" marR="68580" marT="0" marB="0" anchor="ctr"/>
                </a:tc>
              </a:tr>
              <a:tr h="259547">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市场占有率</a:t>
                      </a: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国内前</a:t>
                      </a:r>
                      <a:r>
                        <a:rPr lang="en-US" sz="1400" b="0" i="0" u="none" kern="1200" baseline="0">
                          <a:solidFill>
                            <a:schemeClr val="tx1"/>
                          </a:solidFill>
                          <a:latin typeface="微软雅黑" panose="020B0503020204020204" pitchFamily="34" charset="-122"/>
                          <a:ea typeface="微软雅黑" panose="020B0503020204020204" pitchFamily="34" charset="-122"/>
                          <a:cs typeface="+mn-cs"/>
                        </a:rPr>
                        <a:t>3</a:t>
                      </a:r>
                      <a:r>
                        <a:rPr lang="zh-CN" sz="1400" b="0" i="0" u="none" kern="1200" baseline="0">
                          <a:solidFill>
                            <a:schemeClr val="tx1"/>
                          </a:solidFill>
                          <a:latin typeface="微软雅黑" panose="020B0503020204020204" pitchFamily="34" charset="-122"/>
                          <a:ea typeface="微软雅黑" panose="020B0503020204020204" pitchFamily="34" charset="-122"/>
                          <a:cs typeface="+mn-cs"/>
                        </a:rPr>
                        <a:t>位</a:t>
                      </a:r>
                    </a:p>
                  </a:txBody>
                  <a:tcPr marL="68580" marR="68580" marT="0" marB="0" anchor="ctr"/>
                </a:tc>
              </a:tr>
              <a:tr h="988501">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400" b="0" i="0" u="none" kern="1200" baseline="0">
                          <a:solidFill>
                            <a:schemeClr val="tx1"/>
                          </a:solidFill>
                          <a:latin typeface="微软雅黑" panose="020B0503020204020204" pitchFamily="34" charset="-122"/>
                          <a:ea typeface="微软雅黑" panose="020B0503020204020204" pitchFamily="34" charset="-122"/>
                          <a:cs typeface="+mn-cs"/>
                        </a:rPr>
                        <a:t>产品关联性</a:t>
                      </a:r>
                    </a:p>
                  </a:txBody>
                  <a:tcPr marL="68580" marR="68580" marT="0" marB="0" anchor="ctr"/>
                </a:tc>
                <a:tc>
                  <a:txBody>
                    <a:bodyPr/>
                    <a:lstStyle/>
                    <a:p>
                      <a:pPr indent="266700" algn="l">
                        <a:spcAft>
                          <a:spcPts val="0"/>
                        </a:spcAft>
                      </a:pPr>
                      <a:r>
                        <a:rPr lang="en-US" sz="14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4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tc>
                <a:tc vMerge="1">
                  <a:txBody>
                    <a:bodyPr/>
                    <a:lstStyle/>
                    <a:p>
                      <a:endParaRPr lang="zh-CN" altLang="en-US"/>
                    </a:p>
                  </a:txBody>
                  <a:tcPr/>
                </a:tc>
                <a:tc>
                  <a:txBody>
                    <a:bodyPr/>
                    <a:lstStyle/>
                    <a:p>
                      <a:pPr indent="127000" algn="l">
                        <a:spcAft>
                          <a:spcPts val="0"/>
                        </a:spcAft>
                      </a:pPr>
                      <a:r>
                        <a:rPr lang="zh-CN" sz="1400" b="0" i="0" u="none" kern="1200" baseline="0" dirty="0">
                          <a:solidFill>
                            <a:schemeClr val="tx1"/>
                          </a:solidFill>
                          <a:latin typeface="微软雅黑" panose="020B0503020204020204" pitchFamily="34" charset="-122"/>
                          <a:ea typeface="微软雅黑" panose="020B0503020204020204" pitchFamily="34" charset="-122"/>
                          <a:cs typeface="+mn-cs"/>
                        </a:rPr>
                        <a:t>从事特定细分市场，如有多个主要产品的，产品之间应有直接关联性</a:t>
                      </a:r>
                    </a:p>
                  </a:txBody>
                  <a:tcPr marL="68580" marR="68580" marT="0" marB="0" anchor="ctr"/>
                </a:tc>
              </a:tr>
            </a:tbl>
          </a:graphicData>
        </a:graphic>
      </p:graphicFrame>
      <p:pic>
        <p:nvPicPr>
          <p:cNvPr id="3" name="图片 2"/>
          <p:cNvPicPr>
            <a:picLocks noChangeAspect="1"/>
          </p:cNvPicPr>
          <p:nvPr/>
        </p:nvPicPr>
        <p:blipFill>
          <a:blip r:embed="rId2"/>
          <a:stretch>
            <a:fillRect/>
          </a:stretch>
        </p:blipFill>
        <p:spPr>
          <a:xfrm>
            <a:off x="372491" y="278873"/>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988566" y="740835"/>
            <a:ext cx="9791700" cy="104775"/>
          </a:xfrm>
          <a:prstGeom prst="rect">
            <a:avLst/>
          </a:prstGeom>
          <a:noFill/>
          <a:ln w="9525">
            <a:noFill/>
          </a:ln>
        </p:spPr>
      </p:pic>
    </p:spTree>
    <p:extLst>
      <p:ext uri="{BB962C8B-B14F-4D97-AF65-F5344CB8AC3E}">
        <p14:creationId xmlns:p14="http://schemas.microsoft.com/office/powerpoint/2010/main" val="1309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1">
            <a:extLst>
              <a:ext uri="{FF2B5EF4-FFF2-40B4-BE49-F238E27FC236}">
                <a16:creationId xmlns="" xmlns:a16="http://schemas.microsoft.com/office/drawing/2014/main" id="{FF33B83D-CA88-FC43-8EA7-497905F3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58763"/>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图片 2">
            <a:extLst>
              <a:ext uri="{FF2B5EF4-FFF2-40B4-BE49-F238E27FC236}">
                <a16:creationId xmlns="" xmlns:a16="http://schemas.microsoft.com/office/drawing/2014/main" id="{B94F161D-A0C6-B644-BE54-EC5874C53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720725"/>
            <a:ext cx="97917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本框 78">
            <a:extLst>
              <a:ext uri="{FF2B5EF4-FFF2-40B4-BE49-F238E27FC236}">
                <a16:creationId xmlns="" xmlns:a16="http://schemas.microsoft.com/office/drawing/2014/main" id="{80356FA4-8C0F-7043-81BC-A19E7E985C1A}"/>
              </a:ext>
            </a:extLst>
          </p:cNvPr>
          <p:cNvSpPr txBox="1"/>
          <p:nvPr/>
        </p:nvSpPr>
        <p:spPr>
          <a:xfrm>
            <a:off x="2161308" y="258763"/>
            <a:ext cx="8336743" cy="400110"/>
          </a:xfrm>
          <a:prstGeom prst="rect">
            <a:avLst/>
          </a:prstGeom>
          <a:noFill/>
        </p:spPr>
        <p:txBody>
          <a:bodyPr wrap="square" rtlCol="0">
            <a:spAutoFit/>
          </a:bodyPr>
          <a:lstStyle/>
          <a:p>
            <a:r>
              <a:rPr kumimoji="1" lang="en-US" altLang="zh-CN" sz="2000" b="1" dirty="0">
                <a:solidFill>
                  <a:srgbClr val="0C7268"/>
                </a:solidFill>
                <a:latin typeface="Microsoft YaHei" panose="020B0503020204020204" pitchFamily="34" charset="-122"/>
                <a:ea typeface="Microsoft YaHei" panose="020B0503020204020204" pitchFamily="34" charset="-122"/>
              </a:rPr>
              <a:t>1.2  </a:t>
            </a:r>
            <a:r>
              <a:rPr kumimoji="1" lang="zh-CN" altLang="en-US" sz="2000" b="1" dirty="0">
                <a:solidFill>
                  <a:srgbClr val="0C7268"/>
                </a:solidFill>
                <a:latin typeface="Microsoft YaHei" panose="020B0503020204020204" pitchFamily="34" charset="-122"/>
                <a:ea typeface="Microsoft YaHei" panose="020B0503020204020204" pitchFamily="34" charset="-122"/>
              </a:rPr>
              <a:t>中小企业发展的国内环境</a:t>
            </a:r>
          </a:p>
        </p:txBody>
      </p:sp>
      <p:sp>
        <p:nvSpPr>
          <p:cNvPr id="11" name="文本框 10">
            <a:extLst>
              <a:ext uri="{FF2B5EF4-FFF2-40B4-BE49-F238E27FC236}">
                <a16:creationId xmlns="" xmlns:a16="http://schemas.microsoft.com/office/drawing/2014/main" id="{AAB1CD82-3D6E-1E4F-8533-AC66B621CAA5}"/>
              </a:ext>
            </a:extLst>
          </p:cNvPr>
          <p:cNvSpPr txBox="1"/>
          <p:nvPr/>
        </p:nvSpPr>
        <p:spPr>
          <a:xfrm>
            <a:off x="281362" y="920483"/>
            <a:ext cx="2518117" cy="369332"/>
          </a:xfrm>
          <a:prstGeom prst="rect">
            <a:avLst/>
          </a:prstGeom>
          <a:noFill/>
          <a:ln w="19050">
            <a:solidFill>
              <a:srgbClr val="84ACB6"/>
            </a:solidFill>
          </a:ln>
        </p:spPr>
        <p:txBody>
          <a:bodyPr wrap="square" rtlCol="0">
            <a:spAutoFit/>
          </a:bodyPr>
          <a:lstStyle/>
          <a:p>
            <a:pPr algn="ctr"/>
            <a:r>
              <a:rPr kumimoji="1" lang="zh-CN" altLang="en-US" b="1" dirty="0">
                <a:latin typeface="Microsoft YaHei" panose="020B0503020204020204" pitchFamily="34" charset="-122"/>
                <a:ea typeface="Microsoft YaHei" panose="020B0503020204020204" pitchFamily="34" charset="-122"/>
              </a:rPr>
              <a:t>我国经济发展稳中向好 </a:t>
            </a:r>
          </a:p>
        </p:txBody>
      </p:sp>
      <p:sp>
        <p:nvSpPr>
          <p:cNvPr id="91" name="TextBox 72">
            <a:extLst>
              <a:ext uri="{FF2B5EF4-FFF2-40B4-BE49-F238E27FC236}">
                <a16:creationId xmlns="" xmlns:a16="http://schemas.microsoft.com/office/drawing/2014/main" id="{FFCFBB94-F490-8C4A-9858-F6D7A4687DED}"/>
              </a:ext>
            </a:extLst>
          </p:cNvPr>
          <p:cNvSpPr txBox="1">
            <a:spLocks noChangeArrowheads="1"/>
          </p:cNvSpPr>
          <p:nvPr/>
        </p:nvSpPr>
        <p:spPr bwMode="auto">
          <a:xfrm>
            <a:off x="312851" y="3856061"/>
            <a:ext cx="524256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171450" indent="-171450" algn="just" eaLnBrk="1" hangingPunct="1">
              <a:lnSpc>
                <a:spcPct val="150000"/>
              </a:lnSpc>
              <a:spcBef>
                <a:spcPct val="0"/>
              </a:spcBef>
              <a:buFont typeface="Wingdings" charset="2"/>
              <a:buChar char="l"/>
            </a:pPr>
            <a:r>
              <a:rPr lang="zh-CN" altLang="en-US" sz="1100" dirty="0">
                <a:latin typeface="微软雅黑" panose="020B0503020204020204" pitchFamily="34" charset="-122"/>
                <a:ea typeface="微软雅黑" panose="020B0503020204020204" pitchFamily="34" charset="-122"/>
              </a:rPr>
              <a:t>全年国内生产总值</a:t>
            </a:r>
            <a:r>
              <a:rPr lang="en-US" altLang="zh-CN" sz="1100" dirty="0">
                <a:latin typeface="微软雅黑" panose="020B0503020204020204" pitchFamily="34" charset="-122"/>
                <a:ea typeface="微软雅黑" panose="020B0503020204020204" pitchFamily="34" charset="-122"/>
              </a:rPr>
              <a:t>1015986</a:t>
            </a:r>
            <a:r>
              <a:rPr lang="zh-CN" altLang="en-US" sz="1100" dirty="0">
                <a:latin typeface="微软雅黑" panose="020B0503020204020204" pitchFamily="34" charset="-122"/>
                <a:ea typeface="微软雅黑" panose="020B0503020204020204" pitchFamily="34" charset="-122"/>
              </a:rPr>
              <a:t>亿元，比上年增长</a:t>
            </a:r>
            <a:r>
              <a:rPr lang="en-US" altLang="zh-CN" sz="1100" dirty="0">
                <a:latin typeface="微软雅黑" panose="020B0503020204020204" pitchFamily="34" charset="-122"/>
                <a:ea typeface="微软雅黑" panose="020B0503020204020204" pitchFamily="34" charset="-122"/>
              </a:rPr>
              <a:t>2.3</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其中</a:t>
            </a:r>
            <a:r>
              <a:rPr lang="zh-CN" altLang="en-US" sz="1100" dirty="0">
                <a:latin typeface="微软雅黑" panose="020B0503020204020204" pitchFamily="34" charset="-122"/>
                <a:ea typeface="微软雅黑" panose="020B0503020204020204" pitchFamily="34" charset="-122"/>
              </a:rPr>
              <a:t>，第一产业增加值</a:t>
            </a:r>
            <a:r>
              <a:rPr lang="en-US" altLang="zh-CN" sz="1100" dirty="0">
                <a:latin typeface="微软雅黑" panose="020B0503020204020204" pitchFamily="34" charset="-122"/>
                <a:ea typeface="微软雅黑" panose="020B0503020204020204" pitchFamily="34" charset="-122"/>
              </a:rPr>
              <a:t>77754</a:t>
            </a:r>
            <a:r>
              <a:rPr lang="zh-CN" altLang="en-US" sz="1100" dirty="0">
                <a:latin typeface="微软雅黑" panose="020B0503020204020204" pitchFamily="34" charset="-122"/>
                <a:ea typeface="微软雅黑" panose="020B0503020204020204" pitchFamily="34" charset="-122"/>
              </a:rPr>
              <a:t>亿元，增长</a:t>
            </a:r>
            <a:r>
              <a:rPr lang="en-US" altLang="zh-CN" sz="1100" dirty="0">
                <a:latin typeface="微软雅黑" panose="020B0503020204020204" pitchFamily="34" charset="-122"/>
                <a:ea typeface="微软雅黑" panose="020B0503020204020204" pitchFamily="34" charset="-122"/>
              </a:rPr>
              <a:t>3.0%</a:t>
            </a:r>
            <a:r>
              <a:rPr lang="zh-CN" altLang="en-US" sz="1100" dirty="0">
                <a:latin typeface="微软雅黑" panose="020B0503020204020204" pitchFamily="34" charset="-122"/>
                <a:ea typeface="微软雅黑" panose="020B0503020204020204" pitchFamily="34" charset="-122"/>
              </a:rPr>
              <a:t>；第二产业增加值</a:t>
            </a:r>
            <a:r>
              <a:rPr lang="en-US" altLang="zh-CN" sz="1100" dirty="0">
                <a:latin typeface="微软雅黑" panose="020B0503020204020204" pitchFamily="34" charset="-122"/>
                <a:ea typeface="微软雅黑" panose="020B0503020204020204" pitchFamily="34" charset="-122"/>
              </a:rPr>
              <a:t>384255</a:t>
            </a:r>
            <a:r>
              <a:rPr lang="zh-CN" altLang="en-US" sz="1100" dirty="0">
                <a:latin typeface="微软雅黑" panose="020B0503020204020204" pitchFamily="34" charset="-122"/>
                <a:ea typeface="微软雅黑" panose="020B0503020204020204" pitchFamily="34" charset="-122"/>
              </a:rPr>
              <a:t>亿元，增长</a:t>
            </a:r>
            <a:r>
              <a:rPr lang="en-US" altLang="zh-CN" sz="1100" dirty="0">
                <a:latin typeface="微软雅黑" panose="020B0503020204020204" pitchFamily="34" charset="-122"/>
                <a:ea typeface="微软雅黑" panose="020B0503020204020204" pitchFamily="34" charset="-122"/>
              </a:rPr>
              <a:t>2.6%</a:t>
            </a:r>
            <a:r>
              <a:rPr lang="zh-CN" altLang="en-US" sz="1100" dirty="0">
                <a:latin typeface="微软雅黑" panose="020B0503020204020204" pitchFamily="34" charset="-122"/>
                <a:ea typeface="微软雅黑" panose="020B0503020204020204" pitchFamily="34" charset="-122"/>
              </a:rPr>
              <a:t>；第三产业增加值</a:t>
            </a:r>
            <a:r>
              <a:rPr lang="en-US" altLang="zh-CN" sz="1100" dirty="0">
                <a:latin typeface="微软雅黑" panose="020B0503020204020204" pitchFamily="34" charset="-122"/>
                <a:ea typeface="微软雅黑" panose="020B0503020204020204" pitchFamily="34" charset="-122"/>
              </a:rPr>
              <a:t>553977</a:t>
            </a:r>
            <a:r>
              <a:rPr lang="zh-CN" altLang="en-US" sz="1100" dirty="0">
                <a:latin typeface="微软雅黑" panose="020B0503020204020204" pitchFamily="34" charset="-122"/>
                <a:ea typeface="微软雅黑" panose="020B0503020204020204" pitchFamily="34" charset="-122"/>
              </a:rPr>
              <a:t>亿元，增长</a:t>
            </a:r>
            <a:r>
              <a:rPr lang="en-US" altLang="zh-CN" sz="1100" dirty="0">
                <a:latin typeface="微软雅黑" panose="020B0503020204020204" pitchFamily="34" charset="-122"/>
                <a:ea typeface="微软雅黑" panose="020B0503020204020204" pitchFamily="34" charset="-122"/>
              </a:rPr>
              <a:t>2.1%</a:t>
            </a:r>
            <a:r>
              <a:rPr lang="zh-CN" altLang="en-US"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sp>
        <p:nvSpPr>
          <p:cNvPr id="26" name="TextBox 72">
            <a:extLst>
              <a:ext uri="{FF2B5EF4-FFF2-40B4-BE49-F238E27FC236}">
                <a16:creationId xmlns="" xmlns:a16="http://schemas.microsoft.com/office/drawing/2014/main" id="{CAA97F7A-2E83-254A-840E-210FC99E1A50}"/>
              </a:ext>
            </a:extLst>
          </p:cNvPr>
          <p:cNvSpPr txBox="1">
            <a:spLocks noChangeArrowheads="1"/>
          </p:cNvSpPr>
          <p:nvPr/>
        </p:nvSpPr>
        <p:spPr bwMode="auto">
          <a:xfrm>
            <a:off x="1704843" y="1276876"/>
            <a:ext cx="3688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None/>
            </a:pPr>
            <a:r>
              <a:rPr lang="en-US" altLang="zh-CN" sz="1100" dirty="0" smtClean="0">
                <a:latin typeface="微软雅黑" panose="020B0503020204020204" pitchFamily="34" charset="-122"/>
                <a:ea typeface="微软雅黑" panose="020B0503020204020204" pitchFamily="34" charset="-122"/>
              </a:rPr>
              <a:t>2016-2020</a:t>
            </a:r>
            <a:r>
              <a:rPr lang="zh-CN" altLang="en-US" sz="1100" dirty="0" smtClean="0">
                <a:latin typeface="微软雅黑" panose="020B0503020204020204" pitchFamily="34" charset="-122"/>
                <a:ea typeface="微软雅黑" panose="020B0503020204020204" pitchFamily="34" charset="-122"/>
              </a:rPr>
              <a:t>年</a:t>
            </a:r>
            <a:r>
              <a:rPr lang="zh-CN" altLang="en-US" sz="1100" dirty="0">
                <a:latin typeface="微软雅黑" panose="020B0503020204020204" pitchFamily="34" charset="-122"/>
                <a:ea typeface="微软雅黑" panose="020B0503020204020204" pitchFamily="34" charset="-122"/>
              </a:rPr>
              <a:t>中国</a:t>
            </a:r>
            <a:r>
              <a:rPr lang="en-US" altLang="zh-CN" sz="1100" dirty="0">
                <a:latin typeface="微软雅黑" panose="020B0503020204020204" pitchFamily="34" charset="-122"/>
                <a:ea typeface="微软雅黑" panose="020B0503020204020204" pitchFamily="34" charset="-122"/>
              </a:rPr>
              <a:t>GDP</a:t>
            </a:r>
            <a:r>
              <a:rPr lang="zh-CN" altLang="en-US" sz="1100" dirty="0">
                <a:latin typeface="微软雅黑" panose="020B0503020204020204" pitchFamily="34" charset="-122"/>
                <a:ea typeface="微软雅黑" panose="020B0503020204020204" pitchFamily="34" charset="-122"/>
              </a:rPr>
              <a:t>增速（</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 </a:t>
            </a:r>
            <a:endParaRPr lang="en-US" altLang="zh-CN" sz="11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62" y="1538486"/>
            <a:ext cx="5250958" cy="2148548"/>
          </a:xfrm>
          <a:prstGeom prst="rect">
            <a:avLst/>
          </a:prstGeom>
        </p:spPr>
      </p:pic>
      <p:pic>
        <p:nvPicPr>
          <p:cNvPr id="29" name="Picture 2" descr="Mastering data protection in the pharma industry - PMLiVE"/>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362" y="4879168"/>
            <a:ext cx="2091057" cy="1978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图表 29"/>
          <p:cNvGraphicFramePr/>
          <p:nvPr>
            <p:extLst>
              <p:ext uri="{D42A27DB-BD31-4B8C-83A1-F6EECF244321}">
                <p14:modId xmlns:p14="http://schemas.microsoft.com/office/powerpoint/2010/main" val="491512200"/>
              </p:ext>
            </p:extLst>
          </p:nvPr>
        </p:nvGraphicFramePr>
        <p:xfrm>
          <a:off x="6094650" y="4104005"/>
          <a:ext cx="5428615" cy="1928495"/>
        </p:xfrm>
        <a:graphic>
          <a:graphicData uri="http://schemas.openxmlformats.org/drawingml/2006/chart">
            <c:chart xmlns:c="http://schemas.openxmlformats.org/drawingml/2006/chart" xmlns:r="http://schemas.openxmlformats.org/officeDocument/2006/relationships" r:id="rId7"/>
          </a:graphicData>
        </a:graphic>
      </p:graphicFrame>
      <p:sp>
        <p:nvSpPr>
          <p:cNvPr id="5" name="文本框 4"/>
          <p:cNvSpPr txBox="1"/>
          <p:nvPr/>
        </p:nvSpPr>
        <p:spPr>
          <a:xfrm>
            <a:off x="5931645" y="3180440"/>
            <a:ext cx="5754624" cy="769441"/>
          </a:xfrm>
          <a:prstGeom prst="rect">
            <a:avLst/>
          </a:prstGeom>
          <a:noFill/>
        </p:spPr>
        <p:txBody>
          <a:bodyPr wrap="square" rtlCol="0">
            <a:spAutoFit/>
          </a:bodyPr>
          <a:lstStyle/>
          <a:p>
            <a:pPr marL="171450" indent="-171450">
              <a:buFont typeface="Wingdings" charset="2"/>
              <a:buChar char="n"/>
            </a:pPr>
            <a:r>
              <a:rPr lang="en-US" altLang="zh-CN" sz="1100" dirty="0">
                <a:latin typeface="微软雅黑" panose="020B0503020204020204" pitchFamily="34" charset="-122"/>
                <a:ea typeface="微软雅黑" panose="020B0503020204020204" pitchFamily="34" charset="-122"/>
              </a:rPr>
              <a:t>2020</a:t>
            </a:r>
            <a:r>
              <a:rPr lang="zh-CN" altLang="en-US" sz="1100" dirty="0">
                <a:latin typeface="微软雅黑" panose="020B0503020204020204" pitchFamily="34" charset="-122"/>
                <a:ea typeface="微软雅黑" panose="020B0503020204020204" pitchFamily="34" charset="-122"/>
              </a:rPr>
              <a:t>年，社会消费品零售总额</a:t>
            </a:r>
            <a:r>
              <a:rPr lang="en-US" altLang="zh-CN" sz="1100" dirty="0">
                <a:latin typeface="微软雅黑" panose="020B0503020204020204" pitchFamily="34" charset="-122"/>
                <a:ea typeface="微软雅黑" panose="020B0503020204020204" pitchFamily="34" charset="-122"/>
              </a:rPr>
              <a:t>391981</a:t>
            </a:r>
            <a:r>
              <a:rPr lang="zh-CN" altLang="en-US" sz="1100" dirty="0">
                <a:latin typeface="微软雅黑" panose="020B0503020204020204" pitchFamily="34" charset="-122"/>
                <a:ea typeface="微软雅黑" panose="020B0503020204020204" pitchFamily="34" charset="-122"/>
              </a:rPr>
              <a:t>亿元，比上年下降</a:t>
            </a:r>
            <a:r>
              <a:rPr lang="en-US" altLang="zh-CN" sz="1100" dirty="0">
                <a:latin typeface="微软雅黑" panose="020B0503020204020204" pitchFamily="34" charset="-122"/>
                <a:ea typeface="微软雅黑" panose="020B0503020204020204" pitchFamily="34" charset="-122"/>
              </a:rPr>
              <a:t>3.9</a:t>
            </a:r>
            <a:r>
              <a:rPr lang="zh-CN" altLang="en-US" sz="1100" dirty="0">
                <a:latin typeface="微软雅黑" panose="020B0503020204020204" pitchFamily="34" charset="-122"/>
                <a:ea typeface="微软雅黑" panose="020B0503020204020204" pitchFamily="34" charset="-122"/>
              </a:rPr>
              <a:t>％。其中，除汽车以外的消费品零售额</a:t>
            </a:r>
            <a:r>
              <a:rPr lang="en-US" altLang="zh-CN" sz="1100" dirty="0">
                <a:latin typeface="微软雅黑" panose="020B0503020204020204" pitchFamily="34" charset="-122"/>
                <a:ea typeface="微软雅黑" panose="020B0503020204020204" pitchFamily="34" charset="-122"/>
              </a:rPr>
              <a:t>352566</a:t>
            </a:r>
            <a:r>
              <a:rPr lang="zh-CN" altLang="en-US" sz="1100" dirty="0">
                <a:latin typeface="微软雅黑" panose="020B0503020204020204" pitchFamily="34" charset="-122"/>
                <a:ea typeface="微软雅黑" panose="020B0503020204020204" pitchFamily="34" charset="-122"/>
              </a:rPr>
              <a:t>亿元，下降</a:t>
            </a:r>
            <a:r>
              <a:rPr lang="en-US" altLang="zh-CN" sz="1100" dirty="0">
                <a:latin typeface="微软雅黑" panose="020B0503020204020204" pitchFamily="34" charset="-122"/>
                <a:ea typeface="微软雅黑" panose="020B0503020204020204" pitchFamily="34" charset="-122"/>
              </a:rPr>
              <a:t>4.1</a:t>
            </a:r>
            <a:r>
              <a:rPr lang="zh-CN" altLang="en-US" sz="1100" dirty="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171450" indent="-171450">
              <a:buFont typeface="Wingdings" charset="2"/>
              <a:buChar char="n"/>
            </a:pPr>
            <a:r>
              <a:rPr lang="zh-CN" altLang="zh-CN" sz="1100" dirty="0">
                <a:latin typeface="微软雅黑" panose="020B0503020204020204" pitchFamily="34" charset="-122"/>
                <a:ea typeface="微软雅黑" panose="020B0503020204020204" pitchFamily="34" charset="-122"/>
              </a:rPr>
              <a:t>投资方面，</a:t>
            </a:r>
            <a:r>
              <a:rPr lang="zh-CN" altLang="en-US" sz="1100" dirty="0">
                <a:latin typeface="微软雅黑" panose="020B0503020204020204" pitchFamily="34" charset="-122"/>
                <a:ea typeface="微软雅黑" panose="020B0503020204020204" pitchFamily="34" charset="-122"/>
              </a:rPr>
              <a:t> </a:t>
            </a:r>
            <a:r>
              <a:rPr lang="en-US" altLang="zh-CN" sz="1100" dirty="0">
                <a:latin typeface="微软雅黑" panose="020B0503020204020204" pitchFamily="34" charset="-122"/>
                <a:ea typeface="微软雅黑" panose="020B0503020204020204" pitchFamily="34" charset="-122"/>
              </a:rPr>
              <a:t>2020</a:t>
            </a:r>
            <a:r>
              <a:rPr lang="zh-CN" altLang="en-US"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1—12</a:t>
            </a:r>
            <a:r>
              <a:rPr lang="zh-CN" altLang="en-US" sz="1100" dirty="0">
                <a:latin typeface="微软雅黑" panose="020B0503020204020204" pitchFamily="34" charset="-122"/>
                <a:ea typeface="微软雅黑" panose="020B0503020204020204" pitchFamily="34" charset="-122"/>
              </a:rPr>
              <a:t>月份，全国固定资产投资</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不含农户</a:t>
            </a:r>
            <a:r>
              <a:rPr lang="en-US" altLang="zh-CN" sz="1100" dirty="0">
                <a:latin typeface="微软雅黑" panose="020B0503020204020204" pitchFamily="34" charset="-122"/>
                <a:ea typeface="微软雅黑" panose="020B0503020204020204" pitchFamily="34" charset="-122"/>
              </a:rPr>
              <a:t>)518907</a:t>
            </a:r>
            <a:r>
              <a:rPr lang="zh-CN" altLang="en-US" sz="1100" dirty="0">
                <a:latin typeface="微软雅黑" panose="020B0503020204020204" pitchFamily="34" charset="-122"/>
                <a:ea typeface="微软雅黑" panose="020B0503020204020204" pitchFamily="34" charset="-122"/>
              </a:rPr>
              <a:t>亿元，比上年增长</a:t>
            </a:r>
            <a:r>
              <a:rPr lang="en-US" altLang="zh-CN" sz="1100" dirty="0">
                <a:latin typeface="微软雅黑" panose="020B0503020204020204" pitchFamily="34" charset="-122"/>
                <a:ea typeface="微软雅黑" panose="020B0503020204020204" pitchFamily="34" charset="-122"/>
              </a:rPr>
              <a:t>2.9%</a:t>
            </a:r>
            <a:r>
              <a:rPr lang="zh-CN" altLang="en-US" sz="1100" dirty="0">
                <a:latin typeface="微软雅黑" panose="020B0503020204020204" pitchFamily="34" charset="-122"/>
                <a:ea typeface="微软雅黑" panose="020B0503020204020204" pitchFamily="34" charset="-122"/>
              </a:rPr>
              <a:t>，增速比</a:t>
            </a:r>
            <a:r>
              <a:rPr lang="en-US" altLang="zh-CN" sz="1100" dirty="0">
                <a:latin typeface="微软雅黑" panose="020B0503020204020204" pitchFamily="34" charset="-122"/>
                <a:ea typeface="微软雅黑" panose="020B0503020204020204" pitchFamily="34" charset="-122"/>
              </a:rPr>
              <a:t>1—11</a:t>
            </a:r>
            <a:r>
              <a:rPr lang="zh-CN" altLang="en-US" sz="1100" dirty="0">
                <a:latin typeface="微软雅黑" panose="020B0503020204020204" pitchFamily="34" charset="-122"/>
                <a:ea typeface="微软雅黑" panose="020B0503020204020204" pitchFamily="34" charset="-122"/>
              </a:rPr>
              <a:t>月份提高</a:t>
            </a:r>
            <a:r>
              <a:rPr lang="en-US" altLang="zh-CN" sz="1100" dirty="0">
                <a:latin typeface="微软雅黑" panose="020B0503020204020204" pitchFamily="34" charset="-122"/>
                <a:ea typeface="微软雅黑" panose="020B0503020204020204" pitchFamily="34" charset="-122"/>
              </a:rPr>
              <a:t>0.3</a:t>
            </a:r>
            <a:r>
              <a:rPr lang="zh-CN" altLang="en-US" sz="1100" dirty="0">
                <a:latin typeface="微软雅黑" panose="020B0503020204020204" pitchFamily="34" charset="-122"/>
                <a:ea typeface="微软雅黑" panose="020B0503020204020204" pitchFamily="34" charset="-122"/>
              </a:rPr>
              <a:t>个百分点</a:t>
            </a:r>
            <a:r>
              <a:rPr lang="zh-CN" altLang="zh-CN" sz="1100" dirty="0">
                <a:latin typeface="微软雅黑" panose="020B0503020204020204" pitchFamily="34" charset="-122"/>
                <a:ea typeface="微软雅黑" panose="020B0503020204020204" pitchFamily="34" charset="-122"/>
              </a:rPr>
              <a:t>，民间投资动力不足。</a:t>
            </a:r>
          </a:p>
        </p:txBody>
      </p:sp>
      <p:sp>
        <p:nvSpPr>
          <p:cNvPr id="6" name="矩形 5"/>
          <p:cNvSpPr/>
          <p:nvPr/>
        </p:nvSpPr>
        <p:spPr>
          <a:xfrm>
            <a:off x="5931645" y="6032500"/>
            <a:ext cx="6096000" cy="570284"/>
          </a:xfrm>
          <a:prstGeom prst="rect">
            <a:avLst/>
          </a:prstGeom>
        </p:spPr>
        <p:txBody>
          <a:bodyPr>
            <a:spAutoFit/>
          </a:bodyPr>
          <a:lstStyle/>
          <a:p>
            <a:pPr indent="266700" algn="just">
              <a:lnSpc>
                <a:spcPct val="150000"/>
              </a:lnSpc>
              <a:spcAft>
                <a:spcPts val="0"/>
              </a:spcAft>
            </a:pPr>
            <a:r>
              <a:rPr lang="en-US" altLang="zh-CN" sz="1100" dirty="0">
                <a:latin typeface="微软雅黑" panose="020B0503020204020204" pitchFamily="34" charset="-122"/>
                <a:ea typeface="微软雅黑" panose="020B0503020204020204" pitchFamily="34" charset="-122"/>
              </a:rPr>
              <a:t>2019</a:t>
            </a:r>
            <a:r>
              <a:rPr lang="zh-CN" altLang="zh-CN" sz="1100" dirty="0">
                <a:latin typeface="微软雅黑" panose="020B0503020204020204" pitchFamily="34" charset="-122"/>
                <a:ea typeface="微软雅黑" panose="020B0503020204020204" pitchFamily="34" charset="-122"/>
              </a:rPr>
              <a:t>年，除</a:t>
            </a:r>
            <a:r>
              <a:rPr lang="en-US" altLang="zh-CN" sz="1100" dirty="0">
                <a:latin typeface="微软雅黑" panose="020B0503020204020204" pitchFamily="34" charset="-122"/>
                <a:ea typeface="微软雅黑" panose="020B0503020204020204" pitchFamily="34" charset="-122"/>
              </a:rPr>
              <a:t>11</a:t>
            </a:r>
            <a:r>
              <a:rPr lang="zh-CN" altLang="zh-CN" sz="1100" dirty="0">
                <a:latin typeface="微软雅黑" panose="020B0503020204020204" pitchFamily="34" charset="-122"/>
                <a:ea typeface="微软雅黑" panose="020B0503020204020204" pitchFamily="34" charset="-122"/>
              </a:rPr>
              <a:t>月、</a:t>
            </a:r>
            <a:r>
              <a:rPr lang="en-US" altLang="zh-CN" sz="1100" dirty="0">
                <a:latin typeface="微软雅黑" panose="020B0503020204020204" pitchFamily="34" charset="-122"/>
                <a:ea typeface="微软雅黑" panose="020B0503020204020204" pitchFamily="34" charset="-122"/>
              </a:rPr>
              <a:t>12</a:t>
            </a:r>
            <a:r>
              <a:rPr lang="zh-CN" altLang="zh-CN" sz="1100" dirty="0">
                <a:latin typeface="微软雅黑" panose="020B0503020204020204" pitchFamily="34" charset="-122"/>
                <a:ea typeface="微软雅黑" panose="020B0503020204020204" pitchFamily="34" charset="-122"/>
              </a:rPr>
              <a:t>月份以外，其他月份制造业</a:t>
            </a:r>
            <a:r>
              <a:rPr lang="en-US" altLang="zh-CN" sz="1100" dirty="0">
                <a:latin typeface="微软雅黑" panose="020B0503020204020204" pitchFamily="34" charset="-122"/>
                <a:ea typeface="微软雅黑" panose="020B0503020204020204" pitchFamily="34" charset="-122"/>
              </a:rPr>
              <a:t>PMI</a:t>
            </a:r>
            <a:r>
              <a:rPr lang="zh-CN" altLang="zh-CN" sz="1100" dirty="0">
                <a:latin typeface="微软雅黑" panose="020B0503020204020204" pitchFamily="34" charset="-122"/>
                <a:ea typeface="微软雅黑" panose="020B0503020204020204" pitchFamily="34" charset="-122"/>
              </a:rPr>
              <a:t>均低于</a:t>
            </a:r>
            <a:r>
              <a:rPr lang="en-US" altLang="zh-CN" sz="1100" dirty="0">
                <a:latin typeface="微软雅黑" panose="020B0503020204020204" pitchFamily="34" charset="-122"/>
                <a:ea typeface="微软雅黑" panose="020B0503020204020204" pitchFamily="34" charset="-122"/>
              </a:rPr>
              <a:t>2018</a:t>
            </a:r>
            <a:r>
              <a:rPr lang="zh-CN" altLang="zh-CN" sz="1100" dirty="0">
                <a:latin typeface="微软雅黑" panose="020B0503020204020204" pitchFamily="34" charset="-122"/>
                <a:ea typeface="微软雅黑" panose="020B0503020204020204" pitchFamily="34" charset="-122"/>
              </a:rPr>
              <a:t>年水平，共有</a:t>
            </a:r>
            <a:r>
              <a:rPr lang="en-US" altLang="zh-CN" sz="1100" dirty="0">
                <a:latin typeface="微软雅黑" panose="020B0503020204020204" pitchFamily="34" charset="-122"/>
                <a:ea typeface="微软雅黑" panose="020B0503020204020204" pitchFamily="34" charset="-122"/>
              </a:rPr>
              <a:t>8</a:t>
            </a:r>
            <a:r>
              <a:rPr lang="zh-CN" altLang="zh-CN" sz="1100" dirty="0">
                <a:latin typeface="微软雅黑" panose="020B0503020204020204" pitchFamily="34" charset="-122"/>
                <a:ea typeface="微软雅黑" panose="020B0503020204020204" pitchFamily="34" charset="-122"/>
              </a:rPr>
              <a:t>个月</a:t>
            </a:r>
            <a:r>
              <a:rPr lang="en-US" altLang="zh-CN" sz="1100" dirty="0">
                <a:latin typeface="微软雅黑" panose="020B0503020204020204" pitchFamily="34" charset="-122"/>
                <a:ea typeface="微软雅黑" panose="020B0503020204020204" pitchFamily="34" charset="-122"/>
              </a:rPr>
              <a:t>PMI</a:t>
            </a:r>
            <a:r>
              <a:rPr lang="zh-CN" altLang="zh-CN" sz="1100" dirty="0">
                <a:latin typeface="微软雅黑" panose="020B0503020204020204" pitchFamily="34" charset="-122"/>
                <a:ea typeface="微软雅黑" panose="020B0503020204020204" pitchFamily="34" charset="-122"/>
              </a:rPr>
              <a:t>值处于荣枯线以下，反映出我国制造业由“大”到“强”仍需进一步发力。</a:t>
            </a:r>
          </a:p>
        </p:txBody>
      </p:sp>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4650" y="832941"/>
            <a:ext cx="4939110" cy="2264138"/>
          </a:xfrm>
          <a:prstGeom prst="rect">
            <a:avLst/>
          </a:prstGeom>
        </p:spPr>
      </p:pic>
      <p:pic>
        <p:nvPicPr>
          <p:cNvPr id="32" name="图片 31"/>
          <p:cNvPicPr>
            <a:picLocks noChangeAspect="1"/>
          </p:cNvPicPr>
          <p:nvPr/>
        </p:nvPicPr>
        <p:blipFill rotWithShape="1">
          <a:blip r:embed="rId9">
            <a:clrChange>
              <a:clrFrom>
                <a:srgbClr val="FFFFFF"/>
              </a:clrFrom>
              <a:clrTo>
                <a:srgbClr val="FFFFFF">
                  <a:alpha val="0"/>
                </a:srgbClr>
              </a:clrTo>
            </a:clrChange>
          </a:blip>
          <a:srcRect l="5150" t="28624" r="24741"/>
          <a:stretch>
            <a:fillRect/>
          </a:stretch>
        </p:blipFill>
        <p:spPr>
          <a:xfrm>
            <a:off x="2294727" y="4690976"/>
            <a:ext cx="3685249" cy="1963449"/>
          </a:xfrm>
          <a:prstGeom prst="rect">
            <a:avLst/>
          </a:prstGeom>
        </p:spPr>
      </p:pic>
    </p:spTree>
    <p:extLst>
      <p:ext uri="{BB962C8B-B14F-4D97-AF65-F5344CB8AC3E}">
        <p14:creationId xmlns:p14="http://schemas.microsoft.com/office/powerpoint/2010/main" val="3877052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242307468"/>
              </p:ext>
            </p:extLst>
          </p:nvPr>
        </p:nvGraphicFramePr>
        <p:xfrm>
          <a:off x="182880" y="724694"/>
          <a:ext cx="11484864" cy="6020530"/>
        </p:xfrm>
        <a:graphic>
          <a:graphicData uri="http://schemas.openxmlformats.org/drawingml/2006/table">
            <a:tbl>
              <a:tblPr firstRow="1" firstCol="1" bandRow="1">
                <a:tableStyleId>{5C22544A-7EE6-4342-B048-85BDC9FD1C3A}</a:tableStyleId>
              </a:tblPr>
              <a:tblGrid>
                <a:gridCol w="963168"/>
                <a:gridCol w="999744"/>
                <a:gridCol w="600613"/>
                <a:gridCol w="3447131"/>
                <a:gridCol w="3108960"/>
                <a:gridCol w="2365248"/>
              </a:tblGrid>
              <a:tr h="1427783">
                <a:tc rowSpan="9">
                  <a:txBody>
                    <a:bodyPr/>
                    <a:lstStyle/>
                    <a:p>
                      <a:pPr indent="266700" algn="just">
                        <a:spcAft>
                          <a:spcPts val="0"/>
                        </a:spcAft>
                      </a:pPr>
                      <a:r>
                        <a:rPr lang="zh-CN" sz="1100" b="0" i="0" u="none" kern="1200" baseline="0" dirty="0" smtClean="0">
                          <a:solidFill>
                            <a:schemeClr val="bg1"/>
                          </a:solidFill>
                          <a:latin typeface="微软雅黑" panose="020B0503020204020204" pitchFamily="34" charset="-122"/>
                          <a:ea typeface="微软雅黑" panose="020B0503020204020204" pitchFamily="34" charset="-122"/>
                          <a:cs typeface="+mn-cs"/>
                        </a:rPr>
                        <a:t>创新能力</a:t>
                      </a:r>
                      <a:endParaRPr lang="zh-CN" sz="11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17997" marR="17997" marT="0" marB="0" anchor="ctr"/>
                </a:tc>
                <a:tc gridSpan="2">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研发强度</a:t>
                      </a:r>
                    </a:p>
                  </a:txBody>
                  <a:tcPr marL="17997" marR="17997" marT="0" marB="0" anchor="ctr">
                    <a:solidFill>
                      <a:schemeClr val="accent3">
                        <a:lumMod val="20000"/>
                        <a:lumOff val="80000"/>
                      </a:schemeClr>
                    </a:solidFill>
                  </a:tcPr>
                </a:tc>
                <a:tc hMerge="1">
                  <a:txBody>
                    <a:bodyPr/>
                    <a:lstStyle/>
                    <a:p>
                      <a:endParaRPr lang="zh-CN" altLang="en-US"/>
                    </a:p>
                  </a:txBody>
                  <a:tcPr/>
                </a:tc>
                <a:tc>
                  <a:txBody>
                    <a:bodyPr/>
                    <a:lstStyle/>
                    <a:p>
                      <a:pPr indent="266700" algn="l">
                        <a:spcAft>
                          <a:spcPts val="0"/>
                        </a:spcAft>
                      </a:pP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1.</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最近一年销售收入小于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5,000</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万元（含）的企业，比例不低于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5%</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a:t>
                      </a:r>
                    </a:p>
                    <a:p>
                      <a:pPr indent="266700" algn="l">
                        <a:spcAft>
                          <a:spcPts val="0"/>
                        </a:spcAft>
                      </a:pP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最近一年销售收入在</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5,000</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万元至</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亿元（含）的企业，比例不低于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4%</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a:t>
                      </a:r>
                    </a:p>
                    <a:p>
                      <a:pPr indent="266700" algn="l">
                        <a:spcAft>
                          <a:spcPts val="0"/>
                        </a:spcAft>
                      </a:pP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3.</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最近一年销售收入在</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亿元以上的企业，比例不低于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3%</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p>
                      <a:pPr indent="266700" algn="l">
                        <a:spcAft>
                          <a:spcPts val="0"/>
                        </a:spcAft>
                      </a:pP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4</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、企业在中国境内发生的研究开发费用总额占全部研究开发费用总额的比例不低于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60%</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solidFill>
                      <a:schemeClr val="accent3">
                        <a:lumMod val="20000"/>
                        <a:lumOff val="80000"/>
                      </a:schemeClr>
                    </a:solidFill>
                  </a:tcP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企业从（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1</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）两项指标中选择一个指标进行评分。</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
                      </a:r>
                      <a:b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b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1</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）按企业研发费用总额占销售收入总额的比例分档评价。</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
                      </a:r>
                      <a:b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br>
                      <a:r>
                        <a:rPr lang="zh-CN" sz="1100" b="0" i="0" u="none" kern="1200" baseline="0" dirty="0" smtClean="0">
                          <a:solidFill>
                            <a:schemeClr val="tx1"/>
                          </a:solidFill>
                          <a:latin typeface="微软雅黑" panose="020B0503020204020204" pitchFamily="34" charset="-122"/>
                          <a:ea typeface="微软雅黑" panose="020B0503020204020204" pitchFamily="34" charset="-122"/>
                          <a:cs typeface="+mn-cs"/>
                        </a:rPr>
                        <a:t>（</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）按企业研发费用总额占成本费用支出总额的比例分档评价</a:t>
                      </a:r>
                      <a:r>
                        <a:rPr lang="zh-CN" sz="1100" b="0" i="0" u="none" kern="1200" baseline="0" dirty="0" smtClean="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solidFill>
                      <a:schemeClr val="accent3">
                        <a:lumMod val="20000"/>
                        <a:lumOff val="80000"/>
                      </a:schemeClr>
                    </a:solidFill>
                  </a:tcP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近</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年在同行业中名列前茅</a:t>
                      </a:r>
                    </a:p>
                  </a:txBody>
                  <a:tcPr marL="17997" marR="17997" marT="0" marB="0" anchor="ctr">
                    <a:solidFill>
                      <a:schemeClr val="accent3">
                        <a:lumMod val="20000"/>
                        <a:lumOff val="80000"/>
                      </a:schemeClr>
                    </a:solidFill>
                  </a:tcPr>
                </a:tc>
              </a:tr>
              <a:tr h="629904">
                <a:tc vMerge="1">
                  <a:txBody>
                    <a:bodyPr/>
                    <a:lstStyle/>
                    <a:p>
                      <a:endParaRPr lang="zh-CN" altLang="en-US"/>
                    </a:p>
                  </a:txBody>
                  <a:tcPr/>
                </a:tc>
                <a:tc gridSpan="2">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科技人员占比</a:t>
                      </a:r>
                    </a:p>
                  </a:txBody>
                  <a:tcPr marL="17997" marR="17997" marT="0" marB="0" anchor="ctr"/>
                </a:tc>
                <a:tc hMerge="1">
                  <a:txBody>
                    <a:bodyPr/>
                    <a:lstStyle/>
                    <a:p>
                      <a:endParaRPr lang="zh-CN" altLang="en-US"/>
                    </a:p>
                  </a:txBody>
                  <a:tcPr/>
                </a:tc>
                <a:tc>
                  <a:txBody>
                    <a:bodyPr/>
                    <a:lstStyle/>
                    <a:p>
                      <a:pPr indent="1270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不低于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10%</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按科技人员数占企业职工总数的比例分档评价：</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
                      </a:r>
                      <a:b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b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不低于</a:t>
                      </a: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15%</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r>
              <a:tr h="79988">
                <a:tc vMerge="1">
                  <a:txBody>
                    <a:bodyPr/>
                    <a:lstStyle/>
                    <a:p>
                      <a:endParaRPr lang="zh-CN" altLang="en-US"/>
                    </a:p>
                  </a:txBody>
                  <a:tcPr/>
                </a:tc>
                <a:tc rowSpan="4">
                  <a:txBody>
                    <a:bodyPr/>
                    <a:lstStyle/>
                    <a:p>
                      <a:pPr indent="1270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专利情况</a:t>
                      </a:r>
                    </a:p>
                  </a:txBody>
                  <a:tcPr marL="17997" marR="17997" marT="0" marB="0" anchor="ctr"/>
                </a:tc>
                <a:tc>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发明专利</a:t>
                      </a:r>
                    </a:p>
                  </a:txBody>
                  <a:tcPr marL="17997" marR="17997" marT="0" marB="0" anchor="ctr"/>
                </a:tc>
                <a:tc rowSpan="4">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rowSpan="4">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至少</a:t>
                      </a:r>
                      <a:r>
                        <a:rPr lang="en-US" sz="1100" b="0" i="0" u="none" kern="1200" baseline="0">
                          <a:solidFill>
                            <a:schemeClr val="tx1"/>
                          </a:solidFill>
                          <a:latin typeface="微软雅黑" panose="020B0503020204020204" pitchFamily="34" charset="-122"/>
                          <a:ea typeface="微软雅黑" panose="020B0503020204020204" pitchFamily="34" charset="-122"/>
                          <a:cs typeface="+mn-cs"/>
                        </a:rPr>
                        <a:t>5</a:t>
                      </a:r>
                      <a:r>
                        <a:rPr lang="zh-CN" sz="1100" b="0" i="0" u="none" kern="1200" baseline="0">
                          <a:solidFill>
                            <a:schemeClr val="tx1"/>
                          </a:solidFill>
                          <a:latin typeface="微软雅黑" panose="020B0503020204020204" pitchFamily="34" charset="-122"/>
                          <a:ea typeface="微软雅黑" panose="020B0503020204020204" pitchFamily="34" charset="-122"/>
                          <a:cs typeface="+mn-cs"/>
                        </a:rPr>
                        <a:t>项</a:t>
                      </a:r>
                    </a:p>
                  </a:txBody>
                  <a:tcPr marL="17997" marR="17997" marT="0" marB="0" anchor="ctr"/>
                </a:tc>
              </a:tr>
              <a:tr h="79988">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使用新型专利</a:t>
                      </a:r>
                    </a:p>
                  </a:txBody>
                  <a:tcPr marL="17997" marR="17997" marT="0" marB="0" anchor="ctr"/>
                </a:tc>
                <a:tc vMerge="1">
                  <a:txBody>
                    <a:bodyPr/>
                    <a:lstStyle/>
                    <a:p>
                      <a:endParaRPr lang="zh-CN" altLang="en-US"/>
                    </a:p>
                  </a:txBody>
                  <a:tcPr/>
                </a:tc>
                <a:tc vMerge="1">
                  <a:txBody>
                    <a:bodyPr/>
                    <a:lstStyle/>
                    <a:p>
                      <a:endParaRPr lang="zh-CN" altLang="en-US"/>
                    </a:p>
                  </a:txBody>
                  <a:tcPr/>
                </a:tc>
                <a:tc rowSpan="2">
                  <a:txBody>
                    <a:bodyPr/>
                    <a:lstStyle/>
                    <a:p>
                      <a:pPr indent="266700" algn="l">
                        <a:spcAft>
                          <a:spcPts val="0"/>
                        </a:spcAft>
                      </a:pP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15</a:t>
                      </a: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项及以上</a:t>
                      </a:r>
                    </a:p>
                  </a:txBody>
                  <a:tcPr marL="17997" marR="17997" marT="0" marB="0" anchor="ctr"/>
                </a:tc>
              </a:tr>
              <a:tr h="79988">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外观设计专利</a:t>
                      </a:r>
                    </a:p>
                  </a:txBody>
                  <a:tcPr marL="17997" marR="1799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79988">
                <a:tc vMerge="1">
                  <a:txBody>
                    <a:bodyPr/>
                    <a:lstStyle/>
                    <a:p>
                      <a:endParaRPr lang="zh-CN" altLang="en-US"/>
                    </a:p>
                  </a:txBody>
                  <a:tcPr/>
                </a:tc>
                <a:tc vMerge="1">
                  <a:txBody>
                    <a:bodyPr/>
                    <a:lstStyle/>
                    <a:p>
                      <a:endParaRPr lang="zh-CN" altLang="en-US"/>
                    </a:p>
                  </a:txBody>
                  <a:tcPr/>
                </a:tc>
                <a:tc>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软件著作权</a:t>
                      </a:r>
                    </a:p>
                  </a:txBody>
                  <a:tcPr marL="17997" marR="17997" marT="0" marB="0" anchor="ctr"/>
                </a:tc>
                <a:tc vMerge="1">
                  <a:txBody>
                    <a:bodyPr/>
                    <a:lstStyle/>
                    <a:p>
                      <a:endParaRPr lang="zh-CN" altLang="en-US"/>
                    </a:p>
                  </a:txBody>
                  <a:tcPr/>
                </a:tc>
                <a:tc vMerge="1">
                  <a:txBody>
                    <a:bodyPr/>
                    <a:lstStyle/>
                    <a:p>
                      <a:endParaRPr lang="zh-CN" altLang="en-US"/>
                    </a:p>
                  </a:txBody>
                  <a:tcPr/>
                </a:tc>
                <a:tc>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r>
              <a:tr h="251962">
                <a:tc vMerge="1">
                  <a:txBody>
                    <a:bodyPr/>
                    <a:lstStyle/>
                    <a:p>
                      <a:endParaRPr lang="zh-CN" altLang="en-US"/>
                    </a:p>
                  </a:txBody>
                  <a:tcPr/>
                </a:tc>
                <a:tc gridSpan="2">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主持或参加制（修）定标准数</a:t>
                      </a:r>
                    </a:p>
                  </a:txBody>
                  <a:tcPr marL="17997" marR="17997" marT="0" marB="0" anchor="ctr"/>
                </a:tc>
                <a:tc hMerge="1">
                  <a:txBody>
                    <a:bodyPr/>
                    <a:lstStyle/>
                    <a:p>
                      <a:endParaRPr lang="zh-CN" altLang="en-US"/>
                    </a:p>
                  </a:txBody>
                  <a:tcPr/>
                </a:tc>
                <a:tc>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企业近五年内主导制定过国际标准、国家标准或行业标准</a:t>
                      </a:r>
                    </a:p>
                  </a:txBody>
                  <a:tcPr marL="17997" marR="17997" marT="0" marB="0" anchor="ctr"/>
                </a:tc>
                <a:tc>
                  <a:txBody>
                    <a:bodyPr/>
                    <a:lstStyle/>
                    <a:p>
                      <a:pPr indent="2667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近</a:t>
                      </a:r>
                      <a:r>
                        <a:rPr lang="en-US" sz="1100" b="0" i="0" u="none" kern="1200" baseline="0">
                          <a:solidFill>
                            <a:schemeClr val="tx1"/>
                          </a:solidFill>
                          <a:latin typeface="微软雅黑" panose="020B0503020204020204" pitchFamily="34" charset="-122"/>
                          <a:ea typeface="微软雅黑" panose="020B0503020204020204" pitchFamily="34" charset="-122"/>
                          <a:cs typeface="+mn-cs"/>
                        </a:rPr>
                        <a:t>2</a:t>
                      </a:r>
                      <a:r>
                        <a:rPr lang="zh-CN" sz="1100" b="0" i="0" u="none" kern="1200" baseline="0">
                          <a:solidFill>
                            <a:schemeClr val="tx1"/>
                          </a:solidFill>
                          <a:latin typeface="微软雅黑" panose="020B0503020204020204" pitchFamily="34" charset="-122"/>
                          <a:ea typeface="微软雅黑" panose="020B0503020204020204" pitchFamily="34" charset="-122"/>
                          <a:cs typeface="+mn-cs"/>
                        </a:rPr>
                        <a:t>年企业主持或者参与制（修）订至少</a:t>
                      </a:r>
                      <a:r>
                        <a:rPr lang="en-US" sz="1100" b="0" i="0" u="none" kern="1200" baseline="0">
                          <a:solidFill>
                            <a:schemeClr val="tx1"/>
                          </a:solidFill>
                          <a:latin typeface="微软雅黑" panose="020B0503020204020204" pitchFamily="34" charset="-122"/>
                          <a:ea typeface="微软雅黑" panose="020B0503020204020204" pitchFamily="34" charset="-122"/>
                          <a:cs typeface="+mn-cs"/>
                        </a:rPr>
                        <a:t>1</a:t>
                      </a:r>
                      <a:r>
                        <a:rPr lang="zh-CN" sz="1100" b="0" i="0" u="none" kern="1200" baseline="0">
                          <a:solidFill>
                            <a:schemeClr val="tx1"/>
                          </a:solidFill>
                          <a:latin typeface="微软雅黑" panose="020B0503020204020204" pitchFamily="34" charset="-122"/>
                          <a:ea typeface="微软雅黑" panose="020B0503020204020204" pitchFamily="34" charset="-122"/>
                          <a:cs typeface="+mn-cs"/>
                        </a:rPr>
                        <a:t>项相关业务领域国际标准、国家标准或行业标准</a:t>
                      </a:r>
                    </a:p>
                  </a:txBody>
                  <a:tcPr marL="17997" marR="17997" marT="0" marB="0" anchor="ctr"/>
                </a:tc>
              </a:tr>
              <a:tr h="461930">
                <a:tc vMerge="1">
                  <a:txBody>
                    <a:bodyPr/>
                    <a:lstStyle/>
                    <a:p>
                      <a:endParaRPr lang="zh-CN" altLang="en-US"/>
                    </a:p>
                  </a:txBody>
                  <a:tcPr/>
                </a:tc>
                <a:tc gridSpan="2">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研发机构设置</a:t>
                      </a:r>
                    </a:p>
                  </a:txBody>
                  <a:tcPr marL="17997" marR="17997" marT="0" marB="0" anchor="ctr"/>
                </a:tc>
                <a:tc hMerge="1">
                  <a:txBody>
                    <a:bodyPr/>
                    <a:lstStyle/>
                    <a:p>
                      <a:endParaRPr lang="zh-CN" altLang="en-US"/>
                    </a:p>
                  </a:txBody>
                  <a:tcPr/>
                </a:tc>
                <a:tc>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企业拥有经认定的省部级以上研发机构</a:t>
                      </a:r>
                    </a:p>
                  </a:txBody>
                  <a:tcPr marL="17997" marR="17997" marT="0" marB="0" anchor="ctr"/>
                </a:tc>
                <a:tc>
                  <a:txBody>
                    <a:bodyPr/>
                    <a:lstStyle/>
                    <a:p>
                      <a:pPr indent="2667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企业设立研发机构，具备完成技术创新任务所必备的技术开发仪器设备条件或环境（设立技术研究院、企业技术中心、企业工程中心、院士专家工作站、博士后工作站等）</a:t>
                      </a:r>
                    </a:p>
                  </a:txBody>
                  <a:tcPr marL="17997" marR="17997" marT="0" marB="0" anchor="ctr"/>
                </a:tc>
              </a:tr>
              <a:tr h="777683">
                <a:tc vMerge="1">
                  <a:txBody>
                    <a:bodyPr/>
                    <a:lstStyle/>
                    <a:p>
                      <a:endParaRPr lang="zh-CN" altLang="en-US"/>
                    </a:p>
                  </a:txBody>
                  <a:tcPr/>
                </a:tc>
                <a:tc gridSpan="2">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知识产权</a:t>
                      </a:r>
                    </a:p>
                  </a:txBody>
                  <a:tcPr marL="17997" marR="17997" marT="0" marB="0" anchor="ctr"/>
                </a:tc>
                <a:tc hMerge="1">
                  <a:txBody>
                    <a:bodyPr/>
                    <a:lstStyle/>
                    <a:p>
                      <a:endParaRPr lang="zh-CN" altLang="en-US"/>
                    </a:p>
                  </a:txBody>
                  <a:tcP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企业通过自主研发、受让、受赠、并购等方式，获得对其主要产品（服务）在技术上发挥核心支持作用的知识产权的所有权；</a:t>
                      </a:r>
                    </a:p>
                  </a:txBody>
                  <a:tcPr marL="17997" marR="17997" marT="0" marB="0" anchor="ct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按企业拥有的在有效期内的与主要产品（或服务）相关的知识产权类别和数量（知识产权应没有争议或纠纷）分档</a:t>
                      </a:r>
                      <a:r>
                        <a:rPr lang="zh-CN" sz="1100" b="0" i="0" u="none" kern="1200" baseline="0" dirty="0" smtClean="0">
                          <a:solidFill>
                            <a:schemeClr val="tx1"/>
                          </a:solidFill>
                          <a:latin typeface="微软雅黑" panose="020B0503020204020204" pitchFamily="34" charset="-122"/>
                          <a:ea typeface="微软雅黑" panose="020B0503020204020204" pitchFamily="34" charset="-122"/>
                          <a:cs typeface="+mn-cs"/>
                        </a:rPr>
                        <a:t>评价</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dirty="0">
                          <a:solidFill>
                            <a:schemeClr val="tx1"/>
                          </a:solidFill>
                          <a:latin typeface="微软雅黑" panose="020B0503020204020204" pitchFamily="34" charset="-122"/>
                          <a:ea typeface="微软雅黑" panose="020B0503020204020204" pitchFamily="34" charset="-122"/>
                          <a:cs typeface="+mn-cs"/>
                        </a:rPr>
                        <a:t>具有自主知识产权的核心技术和科技成果，具备良好的科技成果转化能力</a:t>
                      </a:r>
                    </a:p>
                  </a:txBody>
                  <a:tcPr marL="17997" marR="17997" marT="0" marB="0" anchor="ctr"/>
                </a:tc>
              </a:tr>
              <a:tr h="335949">
                <a:tc>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 </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gridSpan="2">
                  <a:txBody>
                    <a:bodyPr/>
                    <a:lstStyle/>
                    <a:p>
                      <a:pPr indent="1270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资格证书</a:t>
                      </a:r>
                    </a:p>
                  </a:txBody>
                  <a:tcPr marL="17997" marR="17997" marT="0" marB="0" anchor="ctr"/>
                </a:tc>
                <a:tc hMerge="1">
                  <a:txBody>
                    <a:bodyPr/>
                    <a:lstStyle/>
                    <a:p>
                      <a:endParaRPr lang="zh-CN" altLang="en-US"/>
                    </a:p>
                  </a:txBody>
                  <a:tcPr/>
                </a:tc>
                <a:tc>
                  <a:txBody>
                    <a:bodyPr/>
                    <a:lstStyle/>
                    <a:p>
                      <a:pPr indent="266700" algn="l">
                        <a:spcAft>
                          <a:spcPts val="0"/>
                        </a:spcAft>
                      </a:pPr>
                      <a:r>
                        <a:rPr lang="en-US" sz="1100" b="0" i="0" u="none" kern="1200" baseline="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c>
                  <a:txBody>
                    <a:bodyPr/>
                    <a:lstStyle/>
                    <a:p>
                      <a:pPr indent="266700" algn="l">
                        <a:spcAft>
                          <a:spcPts val="0"/>
                        </a:spcAft>
                      </a:pPr>
                      <a:r>
                        <a:rPr lang="zh-CN" sz="1100" b="0" i="0" u="none" kern="1200" baseline="0">
                          <a:solidFill>
                            <a:schemeClr val="tx1"/>
                          </a:solidFill>
                          <a:latin typeface="微软雅黑" panose="020B0503020204020204" pitchFamily="34" charset="-122"/>
                          <a:ea typeface="微软雅黑" panose="020B0503020204020204" pitchFamily="34" charset="-122"/>
                          <a:cs typeface="+mn-cs"/>
                        </a:rPr>
                        <a:t>企业拥有有效期内高新技术企业资格证书；企业近五年内获得过国家级科技奖励，并在获奖单位中排在前三名</a:t>
                      </a:r>
                    </a:p>
                  </a:txBody>
                  <a:tcPr marL="17997" marR="17997" marT="0" marB="0" anchor="ctr"/>
                </a:tc>
                <a:tc>
                  <a:txBody>
                    <a:bodyPr/>
                    <a:lstStyle/>
                    <a:p>
                      <a:pPr indent="266700" algn="l">
                        <a:spcAft>
                          <a:spcPts val="0"/>
                        </a:spcAft>
                      </a:pPr>
                      <a:r>
                        <a:rPr lang="en-US" sz="1100" b="0" i="0" u="none" kern="1200" baseline="0" dirty="0">
                          <a:solidFill>
                            <a:schemeClr val="tx1"/>
                          </a:solidFill>
                          <a:latin typeface="微软雅黑" panose="020B0503020204020204" pitchFamily="34" charset="-122"/>
                          <a:ea typeface="微软雅黑" panose="020B0503020204020204" pitchFamily="34" charset="-122"/>
                          <a:cs typeface="+mn-cs"/>
                        </a:rPr>
                        <a:t>--</a:t>
                      </a:r>
                      <a:endParaRPr lang="zh-CN" sz="1100" b="0" i="0" u="none" kern="1200" baseline="0" dirty="0">
                        <a:solidFill>
                          <a:schemeClr val="tx1"/>
                        </a:solidFill>
                        <a:latin typeface="微软雅黑" panose="020B0503020204020204" pitchFamily="34" charset="-122"/>
                        <a:ea typeface="微软雅黑" panose="020B0503020204020204" pitchFamily="34" charset="-122"/>
                        <a:cs typeface="+mn-cs"/>
                      </a:endParaRPr>
                    </a:p>
                  </a:txBody>
                  <a:tcPr marL="17997" marR="17997" marT="0" marB="0" anchor="ctr"/>
                </a:tc>
              </a:tr>
            </a:tbl>
          </a:graphicData>
        </a:graphic>
      </p:graphicFrame>
      <p:pic>
        <p:nvPicPr>
          <p:cNvPr id="3" name="图片 2"/>
          <p:cNvPicPr>
            <a:picLocks noChangeAspect="1"/>
          </p:cNvPicPr>
          <p:nvPr/>
        </p:nvPicPr>
        <p:blipFill>
          <a:blip r:embed="rId2"/>
          <a:stretch>
            <a:fillRect/>
          </a:stretch>
        </p:blipFill>
        <p:spPr>
          <a:xfrm>
            <a:off x="259969" y="-19018"/>
            <a:ext cx="1597025" cy="566737"/>
          </a:xfrm>
          <a:prstGeom prst="rect">
            <a:avLst/>
          </a:prstGeom>
          <a:noFill/>
          <a:ln w="9525">
            <a:noFill/>
          </a:ln>
        </p:spPr>
      </p:pic>
      <p:pic>
        <p:nvPicPr>
          <p:cNvPr id="4" name="图片 3"/>
          <p:cNvPicPr>
            <a:picLocks noChangeAspect="1"/>
          </p:cNvPicPr>
          <p:nvPr/>
        </p:nvPicPr>
        <p:blipFill>
          <a:blip r:embed="rId3"/>
          <a:stretch>
            <a:fillRect/>
          </a:stretch>
        </p:blipFill>
        <p:spPr>
          <a:xfrm>
            <a:off x="1876044" y="442944"/>
            <a:ext cx="9791700" cy="104775"/>
          </a:xfrm>
          <a:prstGeom prst="rect">
            <a:avLst/>
          </a:prstGeom>
          <a:noFill/>
          <a:ln w="9525">
            <a:noFill/>
          </a:ln>
        </p:spPr>
      </p:pic>
      <p:graphicFrame>
        <p:nvGraphicFramePr>
          <p:cNvPr id="5" name="表格 4"/>
          <p:cNvGraphicFramePr>
            <a:graphicFrameLocks noGrp="1"/>
          </p:cNvGraphicFramePr>
          <p:nvPr>
            <p:extLst>
              <p:ext uri="{D42A27DB-BD31-4B8C-83A1-F6EECF244321}">
                <p14:modId xmlns:p14="http://schemas.microsoft.com/office/powerpoint/2010/main" val="1262253768"/>
              </p:ext>
            </p:extLst>
          </p:nvPr>
        </p:nvGraphicFramePr>
        <p:xfrm>
          <a:off x="207264" y="413024"/>
          <a:ext cx="11470005" cy="311670"/>
        </p:xfrm>
        <a:graphic>
          <a:graphicData uri="http://schemas.openxmlformats.org/drawingml/2006/table">
            <a:tbl>
              <a:tblPr firstRow="1" firstCol="1" bandRow="1">
                <a:tableStyleId>{5C22544A-7EE6-4342-B048-85BDC9FD1C3A}</a:tableStyleId>
              </a:tblPr>
              <a:tblGrid>
                <a:gridCol w="2557653"/>
                <a:gridCol w="3438144"/>
                <a:gridCol w="3145536"/>
                <a:gridCol w="2328672"/>
              </a:tblGrid>
              <a:tr h="311670">
                <a:tc>
                  <a:txBody>
                    <a:bodyPr/>
                    <a:lstStyle/>
                    <a:p>
                      <a:pPr marL="0" indent="266700" algn="l" defTabSz="914400" rtl="0" eaLnBrk="1" latinLnBrk="0" hangingPunct="1">
                        <a:spcAft>
                          <a:spcPts val="0"/>
                        </a:spcAft>
                      </a:pPr>
                      <a:endParaRPr lang="zh-CN" sz="14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高新技术企业</a:t>
                      </a: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科技型中小企业</a:t>
                      </a:r>
                    </a:p>
                  </a:txBody>
                  <a:tcPr marL="68580" marR="68580" marT="0" marB="0" anchor="ctr"/>
                </a:tc>
                <a:tc>
                  <a:txBody>
                    <a:bodyPr/>
                    <a:lstStyle/>
                    <a:p>
                      <a:pPr marL="0" indent="266700" algn="l" defTabSz="914400" rtl="0" eaLnBrk="1" latinLnBrk="0" hangingPunct="1">
                        <a:spcAft>
                          <a:spcPts val="0"/>
                        </a:spcAft>
                      </a:pP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专精特新</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r>
                        <a:rPr lang="zh-CN" sz="1400" b="0" i="0" u="none" kern="1200" baseline="0" dirty="0">
                          <a:solidFill>
                            <a:schemeClr val="bg1"/>
                          </a:solidFill>
                          <a:latin typeface="微软雅黑" panose="020B0503020204020204" pitchFamily="34" charset="-122"/>
                          <a:ea typeface="微软雅黑" panose="020B0503020204020204" pitchFamily="34" charset="-122"/>
                          <a:cs typeface="+mn-cs"/>
                        </a:rPr>
                        <a:t>小巨人</a:t>
                      </a:r>
                      <a:r>
                        <a:rPr lang="en-US" sz="1400" b="0" i="0" u="none" kern="1200" baseline="0" dirty="0">
                          <a:solidFill>
                            <a:schemeClr val="bg1"/>
                          </a:solidFill>
                          <a:latin typeface="微软雅黑" panose="020B0503020204020204" pitchFamily="34" charset="-122"/>
                          <a:ea typeface="微软雅黑" panose="020B0503020204020204" pitchFamily="34" charset="-122"/>
                          <a:cs typeface="+mn-cs"/>
                        </a:rPr>
                        <a:t>”</a:t>
                      </a:r>
                      <a:endParaRPr lang="zh-CN" sz="1400" b="0" i="0" u="none" kern="1200" baseline="0" dirty="0">
                        <a:solidFill>
                          <a:schemeClr val="bg1"/>
                        </a:solidFill>
                        <a:latin typeface="微软雅黑" panose="020B0503020204020204" pitchFamily="34" charset="-122"/>
                        <a:ea typeface="微软雅黑" panose="020B0503020204020204" pitchFamily="34" charset="-122"/>
                        <a:cs typeface="+mn-cs"/>
                      </a:endParaRPr>
                    </a:p>
                  </a:txBody>
                  <a:tcPr marL="68580" marR="68580" marT="0" marB="0" anchor="ctr"/>
                </a:tc>
              </a:tr>
            </a:tbl>
          </a:graphicData>
        </a:graphic>
      </p:graphicFrame>
    </p:spTree>
    <p:extLst>
      <p:ext uri="{BB962C8B-B14F-4D97-AF65-F5344CB8AC3E}">
        <p14:creationId xmlns:p14="http://schemas.microsoft.com/office/powerpoint/2010/main" val="4358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extLst>
          </p:cNvPr>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148" name="组合 3"/>
          <p:cNvGrpSpPr>
            <a:grpSpLocks/>
          </p:cNvGrpSpPr>
          <p:nvPr/>
        </p:nvGrpSpPr>
        <p:grpSpPr bwMode="auto">
          <a:xfrm>
            <a:off x="4237038" y="2667000"/>
            <a:ext cx="3717925" cy="1303338"/>
            <a:chOff x="3780795" y="1752601"/>
            <a:chExt cx="3717798" cy="1304305"/>
          </a:xfrm>
        </p:grpSpPr>
        <p:sp>
          <p:nvSpPr>
            <p:cNvPr id="7174" name="文本框 4">
              <a:extLst>
                <a:ext uri="{FF2B5EF4-FFF2-40B4-BE49-F238E27FC236}"/>
              </a:extLst>
            </p:cNvPr>
            <p:cNvSpPr txBox="1">
              <a:spLocks noChangeArrowheads="1"/>
            </p:cNvSpPr>
            <p:nvPr/>
          </p:nvSpPr>
          <p:spPr bwMode="auto">
            <a:xfrm>
              <a:off x="3780795" y="2287986"/>
              <a:ext cx="3717798" cy="7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gn="ctr" eaLnBrk="1" fontAlgn="auto" hangingPunct="1">
                <a:spcBef>
                  <a:spcPts val="0"/>
                </a:spcBef>
                <a:spcAft>
                  <a:spcPts val="0"/>
                </a:spcAft>
                <a:defRPr/>
              </a:pPr>
              <a:r>
                <a:rPr lang="zh-CN" altLang="en-US" sz="4400" dirty="0" smtClean="0">
                  <a:solidFill>
                    <a:schemeClr val="tx1">
                      <a:lumMod val="75000"/>
                      <a:lumOff val="25000"/>
                    </a:schemeClr>
                  </a:solidFill>
                  <a:latin typeface="思源黑体 CN Medium" panose="020B0600000000000000" pitchFamily="34" charset="-122"/>
                  <a:ea typeface="思源黑体 CN Medium" panose="020B0600000000000000" pitchFamily="34" charset="-122"/>
                </a:rPr>
                <a:t>公司简介</a:t>
              </a:r>
              <a:endParaRPr lang="zh-CN" altLang="en-US" sz="44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7" name="圆角矩形 6">
              <a:extLst>
                <a:ext uri="{FF2B5EF4-FFF2-40B4-BE49-F238E27FC236}"/>
              </a:extLst>
            </p:cNvPr>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spc="600" dirty="0">
                  <a:solidFill>
                    <a:schemeClr val="bg1"/>
                  </a:solidFill>
                </a:rPr>
                <a:t>思维创造世界</a:t>
              </a:r>
            </a:p>
          </p:txBody>
        </p:sp>
      </p:grpSp>
      <p:sp>
        <p:nvSpPr>
          <p:cNvPr id="8" name="矩形 7">
            <a:extLst>
              <a:ext uri="{FF2B5EF4-FFF2-40B4-BE49-F238E27FC236}"/>
            </a:extLst>
          </p:cNvPr>
          <p:cNvSpPr/>
          <p:nvPr>
            <p:custDataLst>
              <p:tags r:id="rId1"/>
            </p:custDataLst>
          </p:nvPr>
        </p:nvSpPr>
        <p:spPr>
          <a:xfrm>
            <a:off x="1704975" y="-571500"/>
            <a:ext cx="8782050" cy="461962"/>
          </a:xfrm>
          <a:prstGeom prst="rect">
            <a:avLst/>
          </a:prstGeom>
        </p:spPr>
        <p:txBody>
          <a:bodyPr wrap="none">
            <a:spAutoFit/>
          </a:bodyPr>
          <a:lstStyle/>
          <a:p>
            <a:pPr algn="ctr" eaLnBrk="1" fontAlgn="auto" hangingPunct="1">
              <a:spcBef>
                <a:spcPts val="0"/>
              </a:spcBef>
              <a:spcAft>
                <a:spcPts val="0"/>
              </a:spcAft>
              <a:defRPr/>
            </a:pPr>
            <a:r>
              <a:rPr lang="zh-CN" altLang="en-US" sz="2400">
                <a:solidFill>
                  <a:schemeClr val="bg1">
                    <a:lumMod val="65000"/>
                  </a:schemeClr>
                </a:solidFill>
                <a:latin typeface="+mn-lt"/>
                <a:ea typeface="+mn-ea"/>
              </a:rPr>
              <a:t>更多精品</a:t>
            </a:r>
            <a:r>
              <a:rPr lang="en-US" altLang="zh-CN" sz="2400">
                <a:solidFill>
                  <a:schemeClr val="bg1">
                    <a:lumMod val="65000"/>
                  </a:schemeClr>
                </a:solidFill>
                <a:latin typeface="+mn-lt"/>
                <a:ea typeface="+mn-ea"/>
              </a:rPr>
              <a:t>PPT</a:t>
            </a:r>
            <a:r>
              <a:rPr lang="zh-CN" altLang="en-US" sz="2400">
                <a:solidFill>
                  <a:schemeClr val="bg1">
                    <a:lumMod val="65000"/>
                  </a:schemeClr>
                </a:solidFill>
                <a:latin typeface="+mn-lt"/>
                <a:ea typeface="+mn-ea"/>
              </a:rPr>
              <a:t>模板下载：</a:t>
            </a:r>
            <a:r>
              <a:rPr lang="en-US" altLang="zh-CN" sz="2400">
                <a:solidFill>
                  <a:schemeClr val="bg1">
                    <a:lumMod val="65000"/>
                  </a:schemeClr>
                </a:solidFill>
                <a:latin typeface="+mn-lt"/>
                <a:ea typeface="+mn-ea"/>
              </a:rPr>
              <a:t>https://shop162430736.taobao.com</a:t>
            </a:r>
            <a:endParaRPr lang="zh-CN" altLang="en-US" sz="2400">
              <a:solidFill>
                <a:schemeClr val="bg1">
                  <a:lumMod val="65000"/>
                </a:schemeClr>
              </a:solidFill>
              <a:latin typeface="+mn-lt"/>
              <a:ea typeface="+mn-ea"/>
            </a:endParaRPr>
          </a:p>
        </p:txBody>
      </p:sp>
    </p:spTree>
    <p:extLst>
      <p:ext uri="{BB962C8B-B14F-4D97-AF65-F5344CB8AC3E}">
        <p14:creationId xmlns:p14="http://schemas.microsoft.com/office/powerpoint/2010/main" val="47926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58763"/>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720725"/>
            <a:ext cx="97917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文本框 42"/>
          <p:cNvSpPr txBox="1">
            <a:spLocks noChangeArrowheads="1"/>
          </p:cNvSpPr>
          <p:nvPr/>
        </p:nvSpPr>
        <p:spPr bwMode="auto">
          <a:xfrm>
            <a:off x="817563" y="1256153"/>
            <a:ext cx="183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微软雅黑" pitchFamily="34" charset="-122"/>
                <a:ea typeface="Microsoft YaHei UI" pitchFamily="34" charset="-122"/>
              </a:defRPr>
            </a:lvl1pPr>
            <a:lvl2pPr marL="742950" indent="-285750">
              <a:lnSpc>
                <a:spcPct val="90000"/>
              </a:lnSpc>
              <a:spcBef>
                <a:spcPts val="500"/>
              </a:spcBef>
              <a:buFont typeface="Arial" pitchFamily="34" charset="0"/>
              <a:buChar char="•"/>
              <a:defRPr sz="2400">
                <a:solidFill>
                  <a:schemeClr val="tx1"/>
                </a:solidFill>
                <a:latin typeface="微软雅黑" pitchFamily="34" charset="-122"/>
                <a:ea typeface="Microsoft YaHei UI" pitchFamily="34" charset="-122"/>
              </a:defRPr>
            </a:lvl2pPr>
            <a:lvl3pPr marL="1143000" indent="-228600">
              <a:lnSpc>
                <a:spcPct val="90000"/>
              </a:lnSpc>
              <a:spcBef>
                <a:spcPts val="500"/>
              </a:spcBef>
              <a:buFont typeface="Arial" pitchFamily="34" charset="0"/>
              <a:buChar char="•"/>
              <a:defRPr sz="2000">
                <a:solidFill>
                  <a:schemeClr val="tx1"/>
                </a:solidFill>
                <a:latin typeface="微软雅黑" pitchFamily="34" charset="-122"/>
                <a:ea typeface="Microsoft YaHei UI" pitchFamily="34" charset="-122"/>
              </a:defRPr>
            </a:lvl3pPr>
            <a:lvl4pPr marL="1600200" indent="-228600">
              <a:lnSpc>
                <a:spcPct val="90000"/>
              </a:lnSpc>
              <a:spcBef>
                <a:spcPts val="500"/>
              </a:spcBef>
              <a:buFont typeface="Arial" pitchFamily="34" charset="0"/>
              <a:buChar char="•"/>
              <a:defRPr>
                <a:solidFill>
                  <a:schemeClr val="tx1"/>
                </a:solidFill>
                <a:latin typeface="微软雅黑" pitchFamily="34" charset="-122"/>
                <a:ea typeface="Microsoft YaHei UI" pitchFamily="34" charset="-122"/>
              </a:defRPr>
            </a:lvl4pPr>
            <a:lvl5pPr marL="2057400" indent="-228600">
              <a:lnSpc>
                <a:spcPct val="90000"/>
              </a:lnSpc>
              <a:spcBef>
                <a:spcPts val="500"/>
              </a:spcBef>
              <a:buFont typeface="Arial" pitchFamily="34" charset="0"/>
              <a:buChar char="•"/>
              <a:defRPr>
                <a:solidFill>
                  <a:schemeClr val="tx1"/>
                </a:solidFill>
                <a:latin typeface="微软雅黑" pitchFamily="34" charset="-122"/>
                <a:ea typeface="Microsoft YaHei UI" pitchFamily="34"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9pPr>
          </a:lstStyle>
          <a:p>
            <a:pPr algn="just" eaLnBrk="1" hangingPunct="1">
              <a:lnSpc>
                <a:spcPct val="100000"/>
              </a:lnSpc>
              <a:spcBef>
                <a:spcPct val="0"/>
              </a:spcBef>
              <a:buFontTx/>
              <a:buNone/>
            </a:pPr>
            <a:r>
              <a:rPr lang="zh-CN" altLang="en-US" sz="2400" b="1" dirty="0">
                <a:solidFill>
                  <a:srgbClr val="0C7268"/>
                </a:solidFill>
              </a:rPr>
              <a:t>公司简介</a:t>
            </a:r>
          </a:p>
        </p:txBody>
      </p:sp>
      <p:sp>
        <p:nvSpPr>
          <p:cNvPr id="11269" name="Rectangle 4"/>
          <p:cNvSpPr>
            <a:spLocks noChangeArrowheads="1"/>
          </p:cNvSpPr>
          <p:nvPr/>
        </p:nvSpPr>
        <p:spPr bwMode="auto">
          <a:xfrm>
            <a:off x="817563" y="1839731"/>
            <a:ext cx="5449887"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itchFamily="34" charset="0"/>
              <a:buChar char="•"/>
              <a:defRPr sz="2800">
                <a:solidFill>
                  <a:schemeClr val="tx1"/>
                </a:solidFill>
                <a:latin typeface="微软雅黑" pitchFamily="34" charset="-122"/>
                <a:ea typeface="Microsoft YaHei UI" pitchFamily="34" charset="-122"/>
              </a:defRPr>
            </a:lvl1pPr>
            <a:lvl2pPr marL="742950" indent="-285750">
              <a:lnSpc>
                <a:spcPct val="90000"/>
              </a:lnSpc>
              <a:spcBef>
                <a:spcPts val="500"/>
              </a:spcBef>
              <a:buFont typeface="Arial" pitchFamily="34" charset="0"/>
              <a:buChar char="•"/>
              <a:defRPr sz="2400">
                <a:solidFill>
                  <a:schemeClr val="tx1"/>
                </a:solidFill>
                <a:latin typeface="微软雅黑" pitchFamily="34" charset="-122"/>
                <a:ea typeface="Microsoft YaHei UI" pitchFamily="34" charset="-122"/>
              </a:defRPr>
            </a:lvl2pPr>
            <a:lvl3pPr marL="1143000" indent="-228600">
              <a:lnSpc>
                <a:spcPct val="90000"/>
              </a:lnSpc>
              <a:spcBef>
                <a:spcPts val="500"/>
              </a:spcBef>
              <a:buFont typeface="Arial" pitchFamily="34" charset="0"/>
              <a:buChar char="•"/>
              <a:defRPr sz="2000">
                <a:solidFill>
                  <a:schemeClr val="tx1"/>
                </a:solidFill>
                <a:latin typeface="微软雅黑" pitchFamily="34" charset="-122"/>
                <a:ea typeface="Microsoft YaHei UI" pitchFamily="34" charset="-122"/>
              </a:defRPr>
            </a:lvl3pPr>
            <a:lvl4pPr marL="1600200" indent="-228600">
              <a:lnSpc>
                <a:spcPct val="90000"/>
              </a:lnSpc>
              <a:spcBef>
                <a:spcPts val="500"/>
              </a:spcBef>
              <a:buFont typeface="Arial" pitchFamily="34" charset="0"/>
              <a:buChar char="•"/>
              <a:defRPr>
                <a:solidFill>
                  <a:schemeClr val="tx1"/>
                </a:solidFill>
                <a:latin typeface="微软雅黑" pitchFamily="34" charset="-122"/>
                <a:ea typeface="Microsoft YaHei UI" pitchFamily="34" charset="-122"/>
              </a:defRPr>
            </a:lvl4pPr>
            <a:lvl5pPr marL="2057400" indent="-228600">
              <a:lnSpc>
                <a:spcPct val="90000"/>
              </a:lnSpc>
              <a:spcBef>
                <a:spcPts val="500"/>
              </a:spcBef>
              <a:buFont typeface="Arial" pitchFamily="34" charset="0"/>
              <a:buChar char="•"/>
              <a:defRPr>
                <a:solidFill>
                  <a:schemeClr val="tx1"/>
                </a:solidFill>
                <a:latin typeface="微软雅黑" pitchFamily="34" charset="-122"/>
                <a:ea typeface="Microsoft YaHei UI" pitchFamily="34"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9pPr>
          </a:lstStyle>
          <a:p>
            <a:pPr algn="just" eaLnBrk="1" hangingPunct="1">
              <a:lnSpc>
                <a:spcPct val="150000"/>
              </a:lnSpc>
              <a:spcBef>
                <a:spcPct val="0"/>
              </a:spcBef>
              <a:buFontTx/>
              <a:buNone/>
            </a:pPr>
            <a:r>
              <a:rPr lang="zh-CN" altLang="zh-CN" sz="1000" dirty="0">
                <a:solidFill>
                  <a:srgbClr val="1A1A1A"/>
                </a:solidFill>
              </a:rPr>
              <a:t>  </a:t>
            </a:r>
            <a:r>
              <a:rPr lang="en-US" altLang="zh-CN" sz="1000" dirty="0">
                <a:solidFill>
                  <a:srgbClr val="1A1A1A"/>
                </a:solidFill>
              </a:rPr>
              <a:t>    </a:t>
            </a:r>
            <a:r>
              <a:rPr lang="zh-CN" altLang="zh-CN" b="1" dirty="0">
                <a:solidFill>
                  <a:srgbClr val="0C7268"/>
                </a:solidFill>
              </a:rPr>
              <a:t>赛</a:t>
            </a:r>
            <a:r>
              <a:rPr lang="zh-CN" altLang="zh-CN" sz="1100" b="1" dirty="0">
                <a:solidFill>
                  <a:srgbClr val="333333"/>
                </a:solidFill>
              </a:rPr>
              <a:t>迪顾问股份有限公司（简称“赛迪顾问”）直属于中华人民共和国工业和信息化部中国电子信息产业发展研究院，是中国首家上市咨询公司(股票代码：HK08235)。</a:t>
            </a:r>
            <a:r>
              <a:rPr lang="zh-CN" altLang="zh-CN" sz="1100" dirty="0">
                <a:solidFill>
                  <a:srgbClr val="1A1A1A"/>
                </a:solidFill>
              </a:rPr>
              <a:t>  </a:t>
            </a:r>
            <a:endParaRPr lang="zh-CN" altLang="zh-CN" sz="1000" dirty="0">
              <a:latin typeface="Arial" pitchFamily="34" charset="0"/>
            </a:endParaRPr>
          </a:p>
          <a:p>
            <a:pPr algn="just">
              <a:lnSpc>
                <a:spcPct val="150000"/>
              </a:lnSpc>
              <a:spcBef>
                <a:spcPct val="0"/>
              </a:spcBef>
              <a:buFontTx/>
              <a:buNone/>
            </a:pPr>
            <a:r>
              <a:rPr lang="zh-CN" altLang="zh-CN" sz="1100" dirty="0">
                <a:solidFill>
                  <a:srgbClr val="1A1A1A"/>
                </a:solidFill>
              </a:rPr>
              <a:t>　　公司总部设在北京，并在上海、广州、深圳、西安、武汉、南京、成都、贵州等地设有分支机构，拥有300余名专业咨询人员，业务网络覆盖全国200多个大中型城市。旗下拥有</a:t>
            </a:r>
            <a:r>
              <a:rPr lang="zh-CN" altLang="en-US" sz="1100" dirty="0">
                <a:solidFill>
                  <a:srgbClr val="1A1A1A"/>
                </a:solidFill>
              </a:rPr>
              <a:t>北京赛迪经略企业管理顾问有限公司、北京赛迪方略县域经济顾问有限公司、北京赛迪经智投资顾问有限公司、北京赛迪信息工程监理有限公司、北京赛迪世纪信息工程顾问有限</a:t>
            </a:r>
            <a:r>
              <a:rPr lang="zh-CN" altLang="zh-CN" sz="1100" dirty="0">
                <a:solidFill>
                  <a:srgbClr val="1A1A1A"/>
                </a:solidFill>
              </a:rPr>
              <a:t>公司。</a:t>
            </a:r>
            <a:endParaRPr lang="zh-CN" altLang="zh-CN" sz="1000" dirty="0">
              <a:latin typeface="Arial" pitchFamily="34" charset="0"/>
            </a:endParaRPr>
          </a:p>
          <a:p>
            <a:pPr algn="just">
              <a:lnSpc>
                <a:spcPct val="150000"/>
              </a:lnSpc>
              <a:spcBef>
                <a:spcPct val="0"/>
              </a:spcBef>
              <a:buFontTx/>
              <a:buNone/>
            </a:pPr>
            <a:r>
              <a:rPr lang="zh-CN" altLang="zh-CN" sz="1100" dirty="0">
                <a:solidFill>
                  <a:srgbClr val="1A1A1A"/>
                </a:solidFill>
              </a:rPr>
              <a:t>　　凭借强大的部委渠道支持、丰富的行业数据资源、独特的研究方法体系等竞争优势，面向国家部委、城市园区、行业企业、投融资机构等，提供区域发展、城市战略、产业规划、园区运营、行业研究、企业战略、管理创新、投资策略、上市服务、投资并购、基金运作、智慧城市建设、信息化规划等现代咨询服务。</a:t>
            </a:r>
            <a:endParaRPr lang="zh-CN" altLang="zh-CN" sz="1000" dirty="0">
              <a:latin typeface="Arial" pitchFamily="34" charset="0"/>
            </a:endParaRPr>
          </a:p>
          <a:p>
            <a:pPr algn="just">
              <a:lnSpc>
                <a:spcPct val="150000"/>
              </a:lnSpc>
              <a:spcBef>
                <a:spcPct val="0"/>
              </a:spcBef>
              <a:buFontTx/>
              <a:buNone/>
            </a:pPr>
            <a:r>
              <a:rPr lang="zh-CN" altLang="zh-CN" sz="1100" dirty="0">
                <a:solidFill>
                  <a:srgbClr val="1A1A1A"/>
                </a:solidFill>
              </a:rPr>
              <a:t>　　研究领域涵盖电子信息、软件和信息服务、</a:t>
            </a:r>
            <a:r>
              <a:rPr lang="zh-CN" altLang="en-US" sz="1100" dirty="0">
                <a:solidFill>
                  <a:srgbClr val="1A1A1A"/>
                </a:solidFill>
              </a:rPr>
              <a:t>人工智能、大数据、数字经济</a:t>
            </a:r>
            <a:r>
              <a:rPr lang="zh-CN" altLang="zh-CN" sz="1100" dirty="0">
                <a:solidFill>
                  <a:srgbClr val="1A1A1A"/>
                </a:solidFill>
              </a:rPr>
              <a:t>、</a:t>
            </a:r>
            <a:r>
              <a:rPr lang="zh-CN" altLang="en-US" sz="1100" dirty="0">
                <a:solidFill>
                  <a:srgbClr val="1A1A1A"/>
                </a:solidFill>
              </a:rPr>
              <a:t>信息</a:t>
            </a:r>
            <a:r>
              <a:rPr lang="zh-CN" altLang="zh-CN" sz="1100" dirty="0">
                <a:solidFill>
                  <a:srgbClr val="1A1A1A"/>
                </a:solidFill>
              </a:rPr>
              <a:t>通信、集成电路、</a:t>
            </a:r>
            <a:r>
              <a:rPr lang="zh-CN" altLang="en-US" sz="1100" dirty="0">
                <a:solidFill>
                  <a:srgbClr val="1A1A1A"/>
                </a:solidFill>
              </a:rPr>
              <a:t>物联网、智能制造</a:t>
            </a:r>
            <a:r>
              <a:rPr lang="zh-CN" altLang="zh-CN" sz="1100" dirty="0">
                <a:solidFill>
                  <a:srgbClr val="1A1A1A"/>
                </a:solidFill>
              </a:rPr>
              <a:t>、</a:t>
            </a:r>
            <a:r>
              <a:rPr lang="zh-CN" altLang="en-US" sz="1100" dirty="0">
                <a:solidFill>
                  <a:srgbClr val="1A1A1A"/>
                </a:solidFill>
              </a:rPr>
              <a:t>新材料、</a:t>
            </a:r>
            <a:r>
              <a:rPr lang="zh-CN" altLang="zh-CN" sz="1100" dirty="0">
                <a:solidFill>
                  <a:srgbClr val="1A1A1A"/>
                </a:solidFill>
              </a:rPr>
              <a:t>汽车、节能环保、医药健康、文化创意、</a:t>
            </a:r>
            <a:r>
              <a:rPr lang="zh-CN" altLang="en-US" sz="1100" dirty="0">
                <a:solidFill>
                  <a:srgbClr val="1A1A1A"/>
                </a:solidFill>
              </a:rPr>
              <a:t>旅游体育、产业地产</a:t>
            </a:r>
            <a:r>
              <a:rPr lang="zh-CN" altLang="zh-CN" sz="1100" dirty="0">
                <a:solidFill>
                  <a:srgbClr val="1A1A1A"/>
                </a:solidFill>
              </a:rPr>
              <a:t>等行业领域。赛迪顾问致力成为中国本土的城市经济第一智库、企业</a:t>
            </a:r>
            <a:r>
              <a:rPr lang="zh-CN" altLang="en-US" sz="1100" dirty="0">
                <a:solidFill>
                  <a:srgbClr val="1A1A1A"/>
                </a:solidFill>
              </a:rPr>
              <a:t>战略</a:t>
            </a:r>
            <a:r>
              <a:rPr lang="zh-CN" altLang="zh-CN" sz="1100" dirty="0">
                <a:solidFill>
                  <a:srgbClr val="1A1A1A"/>
                </a:solidFill>
              </a:rPr>
              <a:t>第一</a:t>
            </a:r>
            <a:r>
              <a:rPr lang="zh-CN" altLang="en-US" sz="1100" dirty="0">
                <a:solidFill>
                  <a:srgbClr val="1A1A1A"/>
                </a:solidFill>
              </a:rPr>
              <a:t>顾问</a:t>
            </a:r>
            <a:r>
              <a:rPr lang="zh-CN" altLang="zh-CN" sz="1100" dirty="0">
                <a:solidFill>
                  <a:srgbClr val="1A1A1A"/>
                </a:solidFill>
              </a:rPr>
              <a:t>、</a:t>
            </a:r>
            <a:r>
              <a:rPr lang="zh-CN" altLang="en-US" sz="1100" dirty="0">
                <a:solidFill>
                  <a:srgbClr val="1A1A1A"/>
                </a:solidFill>
              </a:rPr>
              <a:t>资本运作</a:t>
            </a:r>
            <a:r>
              <a:rPr lang="zh-CN" altLang="zh-CN" sz="1100" dirty="0">
                <a:solidFill>
                  <a:srgbClr val="1A1A1A"/>
                </a:solidFill>
              </a:rPr>
              <a:t>第一</a:t>
            </a:r>
            <a:r>
              <a:rPr lang="zh-CN" altLang="en-US" sz="1100" dirty="0">
                <a:solidFill>
                  <a:srgbClr val="1A1A1A"/>
                </a:solidFill>
              </a:rPr>
              <a:t>专家</a:t>
            </a:r>
            <a:r>
              <a:rPr lang="zh-CN" altLang="zh-CN" sz="1100" dirty="0">
                <a:solidFill>
                  <a:srgbClr val="1A1A1A"/>
                </a:solidFill>
              </a:rPr>
              <a:t>、</a:t>
            </a:r>
            <a:r>
              <a:rPr lang="zh-CN" altLang="en-US" sz="1100" dirty="0">
                <a:solidFill>
                  <a:srgbClr val="1A1A1A"/>
                </a:solidFill>
              </a:rPr>
              <a:t>智慧城市</a:t>
            </a:r>
            <a:r>
              <a:rPr lang="zh-CN" altLang="zh-CN" sz="1100" dirty="0">
                <a:solidFill>
                  <a:srgbClr val="1A1A1A"/>
                </a:solidFill>
              </a:rPr>
              <a:t>第一品牌。</a:t>
            </a:r>
            <a:endParaRPr lang="zh-CN" altLang="zh-CN" sz="2400" dirty="0">
              <a:solidFill>
                <a:srgbClr val="1A1A1A"/>
              </a:solidFill>
            </a:endParaRPr>
          </a:p>
        </p:txBody>
      </p:sp>
      <p:pic>
        <p:nvPicPr>
          <p:cNvPr id="11270" name="图片 563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288" y="2287167"/>
            <a:ext cx="4725704" cy="354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53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58763"/>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720725"/>
            <a:ext cx="97917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42"/>
          <p:cNvSpPr txBox="1">
            <a:spLocks noChangeArrowheads="1"/>
          </p:cNvSpPr>
          <p:nvPr/>
        </p:nvSpPr>
        <p:spPr bwMode="auto">
          <a:xfrm>
            <a:off x="631825" y="974725"/>
            <a:ext cx="1098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微软雅黑" pitchFamily="34" charset="-122"/>
                <a:ea typeface="Microsoft YaHei UI" pitchFamily="34" charset="-122"/>
              </a:defRPr>
            </a:lvl1pPr>
            <a:lvl2pPr marL="742950" indent="-285750">
              <a:lnSpc>
                <a:spcPct val="90000"/>
              </a:lnSpc>
              <a:spcBef>
                <a:spcPts val="500"/>
              </a:spcBef>
              <a:buFont typeface="Arial" pitchFamily="34" charset="0"/>
              <a:buChar char="•"/>
              <a:defRPr sz="2400">
                <a:solidFill>
                  <a:schemeClr val="tx1"/>
                </a:solidFill>
                <a:latin typeface="微软雅黑" pitchFamily="34" charset="-122"/>
                <a:ea typeface="Microsoft YaHei UI" pitchFamily="34" charset="-122"/>
              </a:defRPr>
            </a:lvl2pPr>
            <a:lvl3pPr marL="1143000" indent="-228600">
              <a:lnSpc>
                <a:spcPct val="90000"/>
              </a:lnSpc>
              <a:spcBef>
                <a:spcPts val="500"/>
              </a:spcBef>
              <a:buFont typeface="Arial" pitchFamily="34" charset="0"/>
              <a:buChar char="•"/>
              <a:defRPr sz="2000">
                <a:solidFill>
                  <a:schemeClr val="tx1"/>
                </a:solidFill>
                <a:latin typeface="微软雅黑" pitchFamily="34" charset="-122"/>
                <a:ea typeface="Microsoft YaHei UI" pitchFamily="34" charset="-122"/>
              </a:defRPr>
            </a:lvl3pPr>
            <a:lvl4pPr marL="1600200" indent="-228600">
              <a:lnSpc>
                <a:spcPct val="90000"/>
              </a:lnSpc>
              <a:spcBef>
                <a:spcPts val="500"/>
              </a:spcBef>
              <a:buFont typeface="Arial" pitchFamily="34" charset="0"/>
              <a:buChar char="•"/>
              <a:defRPr>
                <a:solidFill>
                  <a:schemeClr val="tx1"/>
                </a:solidFill>
                <a:latin typeface="微软雅黑" pitchFamily="34" charset="-122"/>
                <a:ea typeface="Microsoft YaHei UI" pitchFamily="34" charset="-122"/>
              </a:defRPr>
            </a:lvl4pPr>
            <a:lvl5pPr marL="2057400" indent="-228600">
              <a:lnSpc>
                <a:spcPct val="90000"/>
              </a:lnSpc>
              <a:spcBef>
                <a:spcPts val="500"/>
              </a:spcBef>
              <a:buFont typeface="Arial" pitchFamily="34" charset="0"/>
              <a:buChar char="•"/>
              <a:defRPr>
                <a:solidFill>
                  <a:schemeClr val="tx1"/>
                </a:solidFill>
                <a:latin typeface="微软雅黑" pitchFamily="34" charset="-122"/>
                <a:ea typeface="Microsoft YaHei UI" pitchFamily="34"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微软雅黑" pitchFamily="34" charset="-122"/>
                <a:ea typeface="Microsoft YaHei UI" pitchFamily="34" charset="-122"/>
              </a:defRPr>
            </a:lvl9pPr>
          </a:lstStyle>
          <a:p>
            <a:pPr algn="just" eaLnBrk="1" hangingPunct="1">
              <a:lnSpc>
                <a:spcPct val="100000"/>
              </a:lnSpc>
              <a:spcBef>
                <a:spcPct val="0"/>
              </a:spcBef>
              <a:buFontTx/>
              <a:buNone/>
            </a:pPr>
            <a:r>
              <a:rPr lang="zh-CN" altLang="en-US" sz="2000" b="1">
                <a:solidFill>
                  <a:srgbClr val="0C7268"/>
                </a:solidFill>
              </a:rPr>
              <a:t>隶属工业和信息化部直属科研事业单位</a:t>
            </a:r>
            <a:r>
              <a:rPr lang="en-US" altLang="zh-CN" sz="2000" b="1">
                <a:solidFill>
                  <a:srgbClr val="0C7268"/>
                </a:solidFill>
              </a:rPr>
              <a:t>——</a:t>
            </a:r>
            <a:r>
              <a:rPr lang="zh-CN" altLang="en-US" sz="2000" b="1">
                <a:solidFill>
                  <a:srgbClr val="0C7268"/>
                </a:solidFill>
              </a:rPr>
              <a:t>中国电子信息产业发展研究院</a:t>
            </a:r>
          </a:p>
        </p:txBody>
      </p:sp>
      <p:sp>
        <p:nvSpPr>
          <p:cNvPr id="94" name="矩形 93"/>
          <p:cNvSpPr/>
          <p:nvPr/>
        </p:nvSpPr>
        <p:spPr>
          <a:xfrm>
            <a:off x="6481763" y="2381250"/>
            <a:ext cx="5197475" cy="2586038"/>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a:spAutoFit/>
          </a:bodyPr>
          <a:lstStyle/>
          <a:p>
            <a:pPr marL="180975" indent="-180975" eaLnBrk="1" fontAlgn="auto" hangingPunct="1">
              <a:lnSpc>
                <a:spcPct val="150000"/>
              </a:lnSpc>
              <a:spcBef>
                <a:spcPts val="0"/>
              </a:spcBef>
              <a:spcAft>
                <a:spcPts val="0"/>
              </a:spcAft>
              <a:buFontTx/>
              <a:buBlip>
                <a:blip r:embed="rId4"/>
              </a:buBlip>
              <a:defRPr/>
            </a:pPr>
            <a:r>
              <a:rPr lang="zh-CN" altLang="en-US" b="1" kern="0" dirty="0">
                <a:solidFill>
                  <a:prstClr val="black">
                    <a:lumMod val="50000"/>
                    <a:lumOff val="50000"/>
                  </a:prstClr>
                </a:solidFill>
                <a:latin typeface="Calibri"/>
                <a:ea typeface="微软雅黑" pitchFamily="34" charset="-122"/>
              </a:rPr>
              <a:t>是工业和信息化部最大的直属一类科研事业单位；</a:t>
            </a:r>
            <a:endParaRPr lang="en-US" altLang="zh-CN" b="1" kern="0" dirty="0">
              <a:solidFill>
                <a:prstClr val="black">
                  <a:lumMod val="50000"/>
                  <a:lumOff val="50000"/>
                </a:prstClr>
              </a:solidFill>
              <a:latin typeface="Calibri"/>
              <a:ea typeface="微软雅黑" pitchFamily="34" charset="-122"/>
            </a:endParaRPr>
          </a:p>
          <a:p>
            <a:pPr marL="180975" indent="-180975" eaLnBrk="1" fontAlgn="auto" hangingPunct="1">
              <a:lnSpc>
                <a:spcPct val="150000"/>
              </a:lnSpc>
              <a:spcBef>
                <a:spcPts val="0"/>
              </a:spcBef>
              <a:spcAft>
                <a:spcPts val="0"/>
              </a:spcAft>
              <a:buFontTx/>
              <a:buBlip>
                <a:blip r:embed="rId4"/>
              </a:buBlip>
              <a:defRPr/>
            </a:pPr>
            <a:r>
              <a:rPr lang="zh-CN" altLang="en-US" b="1" kern="0" dirty="0">
                <a:solidFill>
                  <a:prstClr val="black">
                    <a:lumMod val="50000"/>
                    <a:lumOff val="50000"/>
                  </a:prstClr>
                </a:solidFill>
                <a:latin typeface="Calibri"/>
                <a:ea typeface="微软雅黑" pitchFamily="34" charset="-122"/>
              </a:rPr>
              <a:t>于</a:t>
            </a:r>
            <a:r>
              <a:rPr lang="en-US" altLang="zh-CN" b="1" kern="0" dirty="0">
                <a:solidFill>
                  <a:prstClr val="black">
                    <a:lumMod val="50000"/>
                    <a:lumOff val="50000"/>
                  </a:prstClr>
                </a:solidFill>
                <a:latin typeface="Calibri"/>
                <a:ea typeface="微软雅黑" pitchFamily="34" charset="-122"/>
              </a:rPr>
              <a:t>2000</a:t>
            </a:r>
            <a:r>
              <a:rPr lang="zh-CN" altLang="en-US" b="1" kern="0" dirty="0">
                <a:solidFill>
                  <a:prstClr val="black">
                    <a:lumMod val="50000"/>
                    <a:lumOff val="50000"/>
                  </a:prstClr>
                </a:solidFill>
                <a:latin typeface="Calibri"/>
                <a:ea typeface="微软雅黑" pitchFamily="34" charset="-122"/>
              </a:rPr>
              <a:t>年底由原信息产业部四个局级单位合并组建而成；</a:t>
            </a:r>
            <a:endParaRPr lang="en-US" altLang="zh-CN" b="1" kern="0" dirty="0">
              <a:solidFill>
                <a:prstClr val="black">
                  <a:lumMod val="50000"/>
                  <a:lumOff val="50000"/>
                </a:prstClr>
              </a:solidFill>
              <a:latin typeface="Calibri"/>
              <a:ea typeface="微软雅黑" pitchFamily="34" charset="-122"/>
            </a:endParaRPr>
          </a:p>
          <a:p>
            <a:pPr marL="180975" indent="-180975" eaLnBrk="1" fontAlgn="auto" hangingPunct="1">
              <a:lnSpc>
                <a:spcPct val="150000"/>
              </a:lnSpc>
              <a:spcBef>
                <a:spcPts val="0"/>
              </a:spcBef>
              <a:spcAft>
                <a:spcPts val="0"/>
              </a:spcAft>
              <a:buFontTx/>
              <a:buBlip>
                <a:blip r:embed="rId4"/>
              </a:buBlip>
              <a:defRPr/>
            </a:pPr>
            <a:r>
              <a:rPr lang="zh-CN" altLang="en-US" b="1" kern="0" dirty="0">
                <a:solidFill>
                  <a:prstClr val="black">
                    <a:lumMod val="50000"/>
                    <a:lumOff val="50000"/>
                  </a:prstClr>
                </a:solidFill>
                <a:latin typeface="Calibri"/>
                <a:ea typeface="微软雅黑" pitchFamily="34" charset="-122"/>
              </a:rPr>
              <a:t>赛迪集团（</a:t>
            </a:r>
            <a:r>
              <a:rPr lang="en-US" altLang="zh-CN" b="1" kern="0" dirty="0">
                <a:solidFill>
                  <a:prstClr val="black">
                    <a:lumMod val="50000"/>
                    <a:lumOff val="50000"/>
                  </a:prstClr>
                </a:solidFill>
                <a:latin typeface="Calibri"/>
                <a:ea typeface="微软雅黑" pitchFamily="34" charset="-122"/>
              </a:rPr>
              <a:t>CCID</a:t>
            </a:r>
            <a:r>
              <a:rPr lang="zh-CN" altLang="en-US" b="1" kern="0" dirty="0">
                <a:solidFill>
                  <a:prstClr val="black">
                    <a:lumMod val="50000"/>
                    <a:lumOff val="50000"/>
                  </a:prstClr>
                </a:solidFill>
                <a:latin typeface="Calibri"/>
                <a:ea typeface="微软雅黑" pitchFamily="34" charset="-122"/>
              </a:rPr>
              <a:t>）是其企业化运作载体；</a:t>
            </a:r>
            <a:endParaRPr lang="en-US" altLang="zh-CN" b="1" kern="0" dirty="0">
              <a:solidFill>
                <a:prstClr val="black">
                  <a:lumMod val="50000"/>
                  <a:lumOff val="50000"/>
                </a:prstClr>
              </a:solidFill>
              <a:latin typeface="Calibri"/>
              <a:ea typeface="微软雅黑" pitchFamily="34" charset="-122"/>
            </a:endParaRPr>
          </a:p>
          <a:p>
            <a:pPr marL="180975" indent="-180975" eaLnBrk="1" fontAlgn="auto" hangingPunct="1">
              <a:lnSpc>
                <a:spcPct val="150000"/>
              </a:lnSpc>
              <a:spcBef>
                <a:spcPts val="0"/>
              </a:spcBef>
              <a:spcAft>
                <a:spcPts val="0"/>
              </a:spcAft>
              <a:buFontTx/>
              <a:buBlip>
                <a:blip r:embed="rId4"/>
              </a:buBlip>
              <a:defRPr/>
            </a:pPr>
            <a:r>
              <a:rPr lang="zh-CN" altLang="en-US" b="1" kern="0" dirty="0">
                <a:solidFill>
                  <a:prstClr val="black">
                    <a:lumMod val="50000"/>
                    <a:lumOff val="50000"/>
                  </a:prstClr>
                </a:solidFill>
                <a:latin typeface="Calibri"/>
                <a:ea typeface="微软雅黑" pitchFamily="34" charset="-122"/>
              </a:rPr>
              <a:t>业务涵盖</a:t>
            </a:r>
            <a:r>
              <a:rPr lang="zh-CN" altLang="en-US" b="1" kern="0" dirty="0">
                <a:solidFill>
                  <a:srgbClr val="C00000"/>
                </a:solidFill>
                <a:latin typeface="Calibri"/>
                <a:ea typeface="微软雅黑" pitchFamily="34" charset="-122"/>
              </a:rPr>
              <a:t>研究咨询、评测认证、科技服务、媒体会展、军工业务、产业金融</a:t>
            </a:r>
            <a:r>
              <a:rPr lang="zh-CN" altLang="en-US" b="1" kern="0" dirty="0">
                <a:solidFill>
                  <a:prstClr val="black">
                    <a:lumMod val="50000"/>
                    <a:lumOff val="50000"/>
                  </a:prstClr>
                </a:solidFill>
                <a:latin typeface="Calibri"/>
                <a:ea typeface="微软雅黑" pitchFamily="34" charset="-122"/>
              </a:rPr>
              <a:t>等多个领域。</a:t>
            </a:r>
            <a:endParaRPr lang="en-US" altLang="zh-CN" b="1" kern="0" dirty="0">
              <a:solidFill>
                <a:prstClr val="black">
                  <a:lumMod val="50000"/>
                  <a:lumOff val="50000"/>
                </a:prstClr>
              </a:solidFill>
              <a:latin typeface="Calibri"/>
              <a:ea typeface="微软雅黑" pitchFamily="34" charset="-122"/>
            </a:endParaRPr>
          </a:p>
        </p:txBody>
      </p:sp>
      <p:grpSp>
        <p:nvGrpSpPr>
          <p:cNvPr id="95" name="组合 94"/>
          <p:cNvGrpSpPr/>
          <p:nvPr/>
        </p:nvGrpSpPr>
        <p:grpSpPr>
          <a:xfrm>
            <a:off x="580916" y="1792567"/>
            <a:ext cx="5810831" cy="4372824"/>
            <a:chOff x="852519" y="1395662"/>
            <a:chExt cx="5686071" cy="4156372"/>
          </a:xfrm>
          <a:effectLst>
            <a:outerShdw blurRad="50800" dist="38100" dir="8100000" algn="tr" rotWithShape="0">
              <a:prstClr val="black">
                <a:alpha val="40000"/>
              </a:prstClr>
            </a:outerShdw>
          </a:effectLst>
        </p:grpSpPr>
        <p:grpSp>
          <p:nvGrpSpPr>
            <p:cNvPr id="96" name="组合 95"/>
            <p:cNvGrpSpPr/>
            <p:nvPr/>
          </p:nvGrpSpPr>
          <p:grpSpPr>
            <a:xfrm>
              <a:off x="4529443" y="4220034"/>
              <a:ext cx="1332001" cy="1332000"/>
              <a:chOff x="3445319" y="1577820"/>
              <a:chExt cx="2672540" cy="2958315"/>
            </a:xfrm>
          </p:grpSpPr>
          <p:sp>
            <p:nvSpPr>
              <p:cNvPr id="100" name="椭圆 99"/>
              <p:cNvSpPr/>
              <p:nvPr/>
            </p:nvSpPr>
            <p:spPr>
              <a:xfrm>
                <a:off x="3445319" y="1577820"/>
                <a:ext cx="2672538" cy="2958315"/>
              </a:xfrm>
              <a:prstGeom prst="ellipse">
                <a:avLst/>
              </a:prstGeom>
              <a:solidFill>
                <a:srgbClr val="009999">
                  <a:alpha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Arial Unicode MS"/>
                  <a:ea typeface="微软雅黑"/>
                </a:endParaRPr>
              </a:p>
            </p:txBody>
          </p:sp>
          <p:sp>
            <p:nvSpPr>
              <p:cNvPr id="101" name="矩形 100"/>
              <p:cNvSpPr/>
              <p:nvPr/>
            </p:nvSpPr>
            <p:spPr>
              <a:xfrm>
                <a:off x="3445321" y="2168068"/>
                <a:ext cx="2672538" cy="1640541"/>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400" b="1" kern="0" dirty="0">
                    <a:solidFill>
                      <a:prstClr val="white"/>
                    </a:solidFill>
                    <a:latin typeface="微软雅黑"/>
                    <a:ea typeface="微软雅黑"/>
                    <a:sym typeface="Gill Sans" charset="0"/>
                  </a:rPr>
                  <a:t>赛迪顾问</a:t>
                </a:r>
                <a:endParaRPr lang="en-US" altLang="zh-CN" sz="1400" b="1" kern="0" dirty="0">
                  <a:solidFill>
                    <a:prstClr val="white"/>
                  </a:solidFill>
                  <a:latin typeface="微软雅黑"/>
                  <a:ea typeface="微软雅黑"/>
                  <a:sym typeface="Gill Sans" charset="0"/>
                </a:endParaRPr>
              </a:p>
              <a:p>
                <a:pPr algn="ctr" eaLnBrk="1" fontAlgn="auto" hangingPunct="1">
                  <a:lnSpc>
                    <a:spcPct val="150000"/>
                  </a:lnSpc>
                  <a:spcBef>
                    <a:spcPts val="0"/>
                  </a:spcBef>
                  <a:spcAft>
                    <a:spcPts val="0"/>
                  </a:spcAft>
                  <a:defRPr/>
                </a:pPr>
                <a:r>
                  <a:rPr lang="zh-CN" altLang="en-US" sz="1400" b="1" kern="0" dirty="0">
                    <a:solidFill>
                      <a:prstClr val="white"/>
                    </a:solidFill>
                    <a:latin typeface="微软雅黑"/>
                    <a:ea typeface="微软雅黑"/>
                    <a:sym typeface="Gill Sans" charset="0"/>
                  </a:rPr>
                  <a:t>股份有限公司</a:t>
                </a:r>
                <a:endParaRPr lang="zh-CN" altLang="en-US" b="1" kern="0" dirty="0">
                  <a:solidFill>
                    <a:prstClr val="white"/>
                  </a:solidFill>
                  <a:latin typeface="Arial Unicode MS"/>
                  <a:ea typeface="微软雅黑"/>
                </a:endParaRPr>
              </a:p>
            </p:txBody>
          </p:sp>
        </p:grpSp>
        <p:pic>
          <p:nvPicPr>
            <p:cNvPr id="97" name="图片 96"/>
            <p:cNvPicPr>
              <a:picLocks noChangeAspect="1"/>
            </p:cNvPicPr>
            <p:nvPr/>
          </p:nvPicPr>
          <p:blipFill>
            <a:blip r:embed="rId5"/>
            <a:stretch>
              <a:fillRect/>
            </a:stretch>
          </p:blipFill>
          <p:spPr>
            <a:xfrm>
              <a:off x="852519" y="1395662"/>
              <a:ext cx="5184000" cy="2905850"/>
            </a:xfrm>
            <a:prstGeom prst="rect">
              <a:avLst/>
            </a:prstGeom>
          </p:spPr>
        </p:pic>
        <p:sp>
          <p:nvSpPr>
            <p:cNvPr id="98" name="燕尾形 97"/>
            <p:cNvSpPr/>
            <p:nvPr/>
          </p:nvSpPr>
          <p:spPr>
            <a:xfrm>
              <a:off x="5978884" y="2623713"/>
              <a:ext cx="292567" cy="780277"/>
            </a:xfrm>
            <a:prstGeom prst="chevron">
              <a:avLst/>
            </a:prstGeom>
            <a:solidFill>
              <a:srgbClr val="DA43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ndParaRPr>
            </a:p>
          </p:txBody>
        </p:sp>
        <p:sp>
          <p:nvSpPr>
            <p:cNvPr id="99" name="燕尾形 98"/>
            <p:cNvSpPr/>
            <p:nvPr/>
          </p:nvSpPr>
          <p:spPr>
            <a:xfrm>
              <a:off x="6246023" y="2623713"/>
              <a:ext cx="292567" cy="780277"/>
            </a:xfrm>
            <a:prstGeom prst="chevron">
              <a:avLst/>
            </a:prstGeom>
            <a:solidFill>
              <a:srgbClr val="DA432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a:endParaRPr>
            </a:p>
          </p:txBody>
        </p:sp>
      </p:grpSp>
    </p:spTree>
    <p:extLst>
      <p:ext uri="{BB962C8B-B14F-4D97-AF65-F5344CB8AC3E}">
        <p14:creationId xmlns:p14="http://schemas.microsoft.com/office/powerpoint/2010/main" val="558083378"/>
      </p:ext>
    </p:extLst>
  </p:cSld>
  <p:clrMapOvr>
    <a:masterClrMapping/>
  </p:clrMapOvr>
  <p:timing>
    <p:tnLst>
      <p:par>
        <p:cTn id="1" dur="indefinite" restart="never" nodeType="tmRoot"/>
      </p:par>
    </p:tnLst>
    <p:bldLst>
      <p:bldP spid="94" grpId="0" animBg="1"/>
      <p:bldP spid="9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7">
            <a:extLst>
              <a:ext uri="{FF2B5EF4-FFF2-40B4-BE49-F238E27FC236}">
                <a16:creationId xmlns="" xmlns:a16="http://schemas.microsoft.com/office/drawing/2014/main" id="{9A6B4305-302C-4947-AB6E-49E4E487EA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
            <a:extLst>
              <a:ext uri="{FF2B5EF4-FFF2-40B4-BE49-F238E27FC236}">
                <a16:creationId xmlns="" xmlns:a16="http://schemas.microsoft.com/office/drawing/2014/main" id="{58EAEFB4-78F4-5349-93D4-BCBA235CCB19}"/>
              </a:ext>
            </a:extLst>
          </p:cNvPr>
          <p:cNvSpPr txBox="1">
            <a:spLocks/>
          </p:cNvSpPr>
          <p:nvPr/>
        </p:nvSpPr>
        <p:spPr>
          <a:xfrm>
            <a:off x="926306" y="2382839"/>
            <a:ext cx="2951162" cy="58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zh-CN" altLang="en-US" sz="4800" b="1" dirty="0" smtClean="0">
                <a:solidFill>
                  <a:srgbClr val="0C7268"/>
                </a:solidFill>
              </a:rPr>
              <a:t>谢谢！</a:t>
            </a:r>
            <a:endParaRPr lang="en-US" altLang="zh-CN" sz="4800" b="1" dirty="0" smtClean="0">
              <a:solidFill>
                <a:srgbClr val="0C7268"/>
              </a:solidFill>
            </a:endParaRPr>
          </a:p>
          <a:p>
            <a:pPr marL="0" indent="0" algn="ctr" fontAlgn="auto">
              <a:spcAft>
                <a:spcPts val="0"/>
              </a:spcAft>
              <a:buFont typeface="Arial" panose="020B0604020202020204" pitchFamily="34" charset="0"/>
              <a:buNone/>
              <a:defRPr/>
            </a:pPr>
            <a:endParaRPr lang="ko-KR" altLang="en-US" sz="4800" b="1" dirty="0">
              <a:solidFill>
                <a:srgbClr val="0C7268"/>
              </a:solidFill>
            </a:endParaRPr>
          </a:p>
        </p:txBody>
      </p:sp>
      <p:cxnSp>
        <p:nvCxnSpPr>
          <p:cNvPr id="11" name="Straight Connector 3">
            <a:extLst>
              <a:ext uri="{FF2B5EF4-FFF2-40B4-BE49-F238E27FC236}">
                <a16:creationId xmlns="" xmlns:a16="http://schemas.microsoft.com/office/drawing/2014/main" id="{28F4A764-35E0-1249-AFBF-E86BFB4975BA}"/>
              </a:ext>
            </a:extLst>
          </p:cNvPr>
          <p:cNvCxnSpPr/>
          <p:nvPr/>
        </p:nvCxnSpPr>
        <p:spPr>
          <a:xfrm>
            <a:off x="1431925" y="2224088"/>
            <a:ext cx="37973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1988" name="图片 11">
            <a:extLst>
              <a:ext uri="{FF2B5EF4-FFF2-40B4-BE49-F238E27FC236}">
                <a16:creationId xmlns="" xmlns:a16="http://schemas.microsoft.com/office/drawing/2014/main" id="{83F5BAD5-682F-2F46-A7F2-8151EBEAE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377950"/>
            <a:ext cx="19399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656320" y="6461681"/>
            <a:ext cx="3450336" cy="369332"/>
          </a:xfrm>
          <a:prstGeom prst="rect">
            <a:avLst/>
          </a:prstGeom>
          <a:noFill/>
        </p:spPr>
        <p:txBody>
          <a:bodyPr wrap="square" rtlCol="0">
            <a:spAutoFit/>
          </a:bodyPr>
          <a:lstStyle/>
          <a:p>
            <a:r>
              <a:rPr kumimoji="1" lang="zh-CN" altLang="en-US" dirty="0" smtClean="0">
                <a:latin typeface="SimHei" charset="-122"/>
                <a:ea typeface="SimHei" charset="-122"/>
                <a:cs typeface="SimHei" charset="-122"/>
              </a:rPr>
              <a:t>王婧 </a:t>
            </a:r>
            <a:r>
              <a:rPr kumimoji="1" lang="en-US" altLang="zh-CN" dirty="0" smtClean="0">
                <a:latin typeface="SimHei" charset="-122"/>
                <a:ea typeface="SimHei" charset="-122"/>
                <a:cs typeface="SimHei" charset="-122"/>
              </a:rPr>
              <a:t>13757754762</a:t>
            </a:r>
            <a:endParaRPr kumimoji="1" lang="zh-CN" altLang="en-US" dirty="0">
              <a:latin typeface="SimHei" charset="-122"/>
              <a:ea typeface="SimHei" charset="-122"/>
              <a:cs typeface="SimHei" charset="-122"/>
            </a:endParaRPr>
          </a:p>
        </p:txBody>
      </p:sp>
    </p:spTree>
    <p:extLst>
      <p:ext uri="{BB962C8B-B14F-4D97-AF65-F5344CB8AC3E}">
        <p14:creationId xmlns:p14="http://schemas.microsoft.com/office/powerpoint/2010/main" val="427725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2" name="图片 1">
            <a:extLst>
              <a:ext uri="{FF2B5EF4-FFF2-40B4-BE49-F238E27FC236}">
                <a16:creationId xmlns="" xmlns:a16="http://schemas.microsoft.com/office/drawing/2014/main" id="{FF33B83D-CA88-FC43-8EA7-497905F3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58763"/>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 xmlns:a16="http://schemas.microsoft.com/office/drawing/2014/main" id="{B94F161D-A0C6-B644-BE54-EC5874C53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720725"/>
            <a:ext cx="97917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 xmlns:a16="http://schemas.microsoft.com/office/drawing/2014/main" id="{80356FA4-8C0F-7043-81BC-A19E7E985C1A}"/>
              </a:ext>
            </a:extLst>
          </p:cNvPr>
          <p:cNvSpPr txBox="1"/>
          <p:nvPr/>
        </p:nvSpPr>
        <p:spPr>
          <a:xfrm>
            <a:off x="2091752" y="271309"/>
            <a:ext cx="8336743" cy="400110"/>
          </a:xfrm>
          <a:prstGeom prst="rect">
            <a:avLst/>
          </a:prstGeom>
          <a:noFill/>
        </p:spPr>
        <p:txBody>
          <a:bodyPr wrap="square" rtlCol="0">
            <a:spAutoFit/>
          </a:bodyPr>
          <a:lstStyle/>
          <a:p>
            <a:r>
              <a:rPr kumimoji="1" lang="en-US" altLang="zh-CN" sz="2000" b="1" dirty="0" smtClean="0">
                <a:solidFill>
                  <a:srgbClr val="0C7268"/>
                </a:solidFill>
                <a:latin typeface="Microsoft YaHei" panose="020B0503020204020204" pitchFamily="34" charset="-122"/>
                <a:ea typeface="Microsoft YaHei" panose="020B0503020204020204" pitchFamily="34" charset="-122"/>
              </a:rPr>
              <a:t>1.2</a:t>
            </a:r>
            <a:r>
              <a:rPr kumimoji="1" lang="zh-CN" altLang="en-US" sz="2000" b="1" dirty="0">
                <a:solidFill>
                  <a:srgbClr val="0C7268"/>
                </a:solidFill>
                <a:latin typeface="Microsoft YaHei" panose="020B0503020204020204" pitchFamily="34" charset="-122"/>
                <a:ea typeface="Microsoft YaHei" panose="020B0503020204020204" pitchFamily="34" charset="-122"/>
              </a:rPr>
              <a:t>中小企业发展的国内</a:t>
            </a:r>
            <a:r>
              <a:rPr kumimoji="1" lang="zh-CN" altLang="en-US" sz="2000" b="1" dirty="0" smtClean="0">
                <a:solidFill>
                  <a:srgbClr val="0C7268"/>
                </a:solidFill>
                <a:latin typeface="Microsoft YaHei" panose="020B0503020204020204" pitchFamily="34" charset="-122"/>
                <a:ea typeface="Microsoft YaHei" panose="020B0503020204020204" pitchFamily="34" charset="-122"/>
              </a:rPr>
              <a:t>环境不断优化</a:t>
            </a:r>
            <a:endParaRPr kumimoji="1" lang="zh-CN" altLang="en-US" sz="2000" b="1" dirty="0">
              <a:solidFill>
                <a:srgbClr val="0C7268"/>
              </a:solidFill>
              <a:latin typeface="Microsoft YaHei" panose="020B0503020204020204" pitchFamily="34" charset="-122"/>
              <a:ea typeface="Microsoft YaHei" panose="020B0503020204020204" pitchFamily="34" charset="-122"/>
            </a:endParaRPr>
          </a:p>
        </p:txBody>
      </p:sp>
      <p:grpSp>
        <p:nvGrpSpPr>
          <p:cNvPr id="6" name="组合 15"/>
          <p:cNvGrpSpPr/>
          <p:nvPr/>
        </p:nvGrpSpPr>
        <p:grpSpPr>
          <a:xfrm>
            <a:off x="7929387" y="3144417"/>
            <a:ext cx="4090494" cy="1757935"/>
            <a:chOff x="1870771" y="4595820"/>
            <a:chExt cx="4090494" cy="1757935"/>
          </a:xfrm>
        </p:grpSpPr>
        <p:sp>
          <p:nvSpPr>
            <p:cNvPr id="7" name="文本框 6"/>
            <p:cNvSpPr txBox="1"/>
            <p:nvPr/>
          </p:nvSpPr>
          <p:spPr>
            <a:xfrm>
              <a:off x="2030283" y="4595820"/>
              <a:ext cx="2556587" cy="558969"/>
            </a:xfrm>
            <a:prstGeom prst="rect">
              <a:avLst/>
            </a:prstGeom>
            <a:solidFill>
              <a:srgbClr val="0C7268"/>
            </a:solid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ctr">
                <a:lnSpc>
                  <a:spcPct val="150000"/>
                </a:lnSpc>
                <a:defRPr sz="1600" b="1">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smtClean="0"/>
                <a:t>专业化水平进一步提升</a:t>
              </a:r>
              <a:endParaRPr lang="zh-CN" altLang="en-US" sz="1800" dirty="0"/>
            </a:p>
          </p:txBody>
        </p:sp>
        <p:sp>
          <p:nvSpPr>
            <p:cNvPr id="8" name="矩形: 圆角 28"/>
            <p:cNvSpPr/>
            <p:nvPr/>
          </p:nvSpPr>
          <p:spPr>
            <a:xfrm>
              <a:off x="1870771" y="5287769"/>
              <a:ext cx="4090494" cy="1065986"/>
            </a:xfrm>
            <a:prstGeom prst="roundRect">
              <a:avLst/>
            </a:prstGeom>
            <a:no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加大“专精特新”中小企业培育力度</a:t>
              </a:r>
              <a:endParaRPr lang="en-US" altLang="zh-CN" sz="1600" b="1" dirty="0">
                <a:solidFill>
                  <a:srgbClr val="0C7268"/>
                </a:solidFill>
                <a:latin typeface="微软雅黑" panose="020B0503020204020204" charset="-122"/>
                <a:ea typeface="微软雅黑" panose="020B0503020204020204" charset="-122"/>
              </a:endParaRPr>
            </a:p>
            <a:p>
              <a:pPr marL="142875" indent="-142875">
                <a:buFont typeface="Arial" panose="020B0604020202020204" pitchFamily="34" charset="0"/>
                <a:buChar char="•"/>
              </a:pPr>
              <a:r>
                <a:rPr lang="zh-CN" altLang="en-US" sz="1600" b="1" dirty="0" smtClean="0">
                  <a:solidFill>
                    <a:srgbClr val="0C7268"/>
                  </a:solidFill>
                  <a:latin typeface="微软雅黑" panose="020B0503020204020204" charset="-122"/>
                  <a:ea typeface="微软雅黑" panose="020B0503020204020204" charset="-122"/>
                </a:rPr>
                <a:t>实施</a:t>
              </a:r>
              <a:r>
                <a:rPr lang="zh-CN" altLang="en-US" sz="1600" b="1" dirty="0">
                  <a:solidFill>
                    <a:srgbClr val="0C7268"/>
                  </a:solidFill>
                  <a:latin typeface="微软雅黑" panose="020B0503020204020204" charset="-122"/>
                  <a:ea typeface="微软雅黑" panose="020B0503020204020204" charset="-122"/>
                </a:rPr>
                <a:t>中小企业知识产权战略推进工程</a:t>
              </a:r>
              <a:endParaRPr lang="en-US" altLang="zh-CN" sz="1600" b="1" dirty="0">
                <a:solidFill>
                  <a:srgbClr val="0C7268"/>
                </a:solidFill>
                <a:latin typeface="微软雅黑" panose="020B0503020204020204" charset="-122"/>
                <a:ea typeface="微软雅黑" panose="020B0503020204020204" charset="-122"/>
              </a:endParaRP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主办“创客中国”大赛</a:t>
              </a:r>
              <a:endParaRPr lang="en-US" altLang="zh-CN" sz="1600" b="1" dirty="0">
                <a:solidFill>
                  <a:srgbClr val="0C7268"/>
                </a:solidFill>
                <a:latin typeface="微软雅黑" panose="020B0503020204020204" charset="-122"/>
                <a:ea typeface="微软雅黑" panose="020B0503020204020204" charset="-122"/>
              </a:endParaRPr>
            </a:p>
          </p:txBody>
        </p:sp>
      </p:grpSp>
      <p:grpSp>
        <p:nvGrpSpPr>
          <p:cNvPr id="9" name="组合 7"/>
          <p:cNvGrpSpPr/>
          <p:nvPr/>
        </p:nvGrpSpPr>
        <p:grpSpPr>
          <a:xfrm>
            <a:off x="838949" y="3298584"/>
            <a:ext cx="3732598" cy="1517018"/>
            <a:chOff x="1409057" y="2222339"/>
            <a:chExt cx="3732598" cy="1517018"/>
          </a:xfrm>
          <a:solidFill>
            <a:srgbClr val="0C7268"/>
          </a:solidFill>
        </p:grpSpPr>
        <p:sp>
          <p:nvSpPr>
            <p:cNvPr id="10" name="文本框 9"/>
            <p:cNvSpPr txBox="1"/>
            <p:nvPr/>
          </p:nvSpPr>
          <p:spPr>
            <a:xfrm>
              <a:off x="1473599" y="2222339"/>
              <a:ext cx="2721762" cy="558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ctr">
                <a:lnSpc>
                  <a:spcPct val="150000"/>
                </a:lnSpc>
                <a:defRPr sz="1600" b="1">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smtClean="0"/>
                <a:t>融资支持力度进一步加强</a:t>
              </a:r>
              <a:endParaRPr lang="zh-CN" altLang="en-US" sz="1800" dirty="0"/>
            </a:p>
          </p:txBody>
        </p:sp>
        <p:sp>
          <p:nvSpPr>
            <p:cNvPr id="11" name="矩形: 圆角 28"/>
            <p:cNvSpPr/>
            <p:nvPr/>
          </p:nvSpPr>
          <p:spPr>
            <a:xfrm>
              <a:off x="1409057" y="2876055"/>
              <a:ext cx="3732598" cy="863302"/>
            </a:xfrm>
            <a:prstGeom prst="roundRect">
              <a:avLst/>
            </a:prstGeom>
            <a:no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indent="-142875">
                <a:buFont typeface="Arial" panose="020B0604020202020204" pitchFamily="34" charset="0"/>
                <a:buChar char="•"/>
              </a:pPr>
              <a:r>
                <a:rPr lang="en-US" altLang="zh-CN" sz="1600" b="1" dirty="0">
                  <a:solidFill>
                    <a:srgbClr val="0C7268"/>
                  </a:solidFill>
                  <a:latin typeface="微软雅黑" panose="020B0503020204020204" charset="-122"/>
                  <a:ea typeface="微软雅黑" panose="020B0503020204020204" charset="-122"/>
                </a:rPr>
                <a:t>《</a:t>
              </a:r>
              <a:r>
                <a:rPr lang="zh-CN" altLang="en-US" sz="1600" b="1" dirty="0">
                  <a:solidFill>
                    <a:srgbClr val="0C7268"/>
                  </a:solidFill>
                  <a:latin typeface="微软雅黑" panose="020B0503020204020204" charset="-122"/>
                  <a:ea typeface="微软雅黑" panose="020B0503020204020204" charset="-122"/>
                </a:rPr>
                <a:t>中小企业金融服务战略合作协议</a:t>
              </a:r>
              <a:r>
                <a:rPr lang="en-US" altLang="zh-CN" sz="1600" b="1" dirty="0" smtClean="0">
                  <a:solidFill>
                    <a:srgbClr val="0C7268"/>
                  </a:solidFill>
                  <a:latin typeface="微软雅黑" panose="020B0503020204020204" charset="-122"/>
                  <a:ea typeface="微软雅黑" panose="020B0503020204020204" charset="-122"/>
                </a:rPr>
                <a:t>》</a:t>
              </a: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发放普惠型小微企业贷款</a:t>
              </a:r>
              <a:endParaRPr lang="en-US" altLang="zh-CN" sz="1600" b="1" dirty="0">
                <a:solidFill>
                  <a:srgbClr val="0C7268"/>
                </a:solidFill>
                <a:latin typeface="微软雅黑" panose="020B0503020204020204" charset="-122"/>
                <a:ea typeface="微软雅黑" panose="020B0503020204020204" charset="-122"/>
              </a:endParaRPr>
            </a:p>
          </p:txBody>
        </p:sp>
      </p:grpSp>
      <p:grpSp>
        <p:nvGrpSpPr>
          <p:cNvPr id="12" name="组合 19"/>
          <p:cNvGrpSpPr/>
          <p:nvPr/>
        </p:nvGrpSpPr>
        <p:grpSpPr>
          <a:xfrm>
            <a:off x="8108227" y="1088143"/>
            <a:ext cx="2933038" cy="1519014"/>
            <a:chOff x="6893824" y="2222338"/>
            <a:chExt cx="2933038" cy="1519014"/>
          </a:xfrm>
        </p:grpSpPr>
        <p:sp>
          <p:nvSpPr>
            <p:cNvPr id="13" name="文本框 12"/>
            <p:cNvSpPr txBox="1"/>
            <p:nvPr/>
          </p:nvSpPr>
          <p:spPr>
            <a:xfrm>
              <a:off x="6952215" y="2222338"/>
              <a:ext cx="2816256" cy="572163"/>
            </a:xfrm>
            <a:prstGeom prst="rect">
              <a:avLst/>
            </a:prstGeom>
            <a:solidFill>
              <a:srgbClr val="0C7268"/>
            </a:solid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ctr">
                <a:lnSpc>
                  <a:spcPct val="150000"/>
                </a:lnSpc>
                <a:defRPr sz="1600" b="1">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smtClean="0"/>
                <a:t>财税</a:t>
              </a:r>
              <a:r>
                <a:rPr lang="zh-CN" altLang="en-US" sz="1800" smtClean="0"/>
                <a:t>支持力度进一步加大</a:t>
              </a:r>
              <a:endParaRPr lang="zh-CN" altLang="en-US" sz="1800" dirty="0"/>
            </a:p>
          </p:txBody>
        </p:sp>
        <p:sp>
          <p:nvSpPr>
            <p:cNvPr id="14" name="矩形: 圆角 28"/>
            <p:cNvSpPr/>
            <p:nvPr/>
          </p:nvSpPr>
          <p:spPr>
            <a:xfrm>
              <a:off x="6893824" y="2878050"/>
              <a:ext cx="2933038" cy="863302"/>
            </a:xfrm>
            <a:prstGeom prst="roundRect">
              <a:avLst/>
            </a:prstGeom>
            <a:no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重点支持特色载体</a:t>
              </a:r>
              <a:endParaRPr lang="en-US" altLang="zh-CN" sz="1600" b="1" dirty="0">
                <a:solidFill>
                  <a:srgbClr val="0C7268"/>
                </a:solidFill>
                <a:latin typeface="微软雅黑" panose="020B0503020204020204" charset="-122"/>
                <a:ea typeface="微软雅黑" panose="020B0503020204020204" charset="-122"/>
              </a:endParaRP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加大减税降费</a:t>
              </a:r>
              <a:endParaRPr lang="en-US" altLang="zh-CN" sz="1600" b="1" dirty="0">
                <a:solidFill>
                  <a:srgbClr val="0C7268"/>
                </a:solidFill>
                <a:latin typeface="微软雅黑" panose="020B0503020204020204" charset="-122"/>
                <a:ea typeface="微软雅黑" panose="020B0503020204020204" charset="-122"/>
              </a:endParaRP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开展专项清欠行动</a:t>
              </a:r>
              <a:endParaRPr lang="en-US" altLang="zh-CN" sz="1600" b="1" dirty="0">
                <a:solidFill>
                  <a:srgbClr val="0C7268"/>
                </a:solidFill>
                <a:latin typeface="微软雅黑" panose="020B0503020204020204" charset="-122"/>
                <a:ea typeface="微软雅黑" panose="020B0503020204020204" charset="-122"/>
              </a:endParaRPr>
            </a:p>
          </p:txBody>
        </p:sp>
      </p:grpSp>
      <p:grpSp>
        <p:nvGrpSpPr>
          <p:cNvPr id="15" name="组合 22"/>
          <p:cNvGrpSpPr/>
          <p:nvPr/>
        </p:nvGrpSpPr>
        <p:grpSpPr>
          <a:xfrm>
            <a:off x="712380" y="1383883"/>
            <a:ext cx="3699655" cy="1536126"/>
            <a:chOff x="1799600" y="2222339"/>
            <a:chExt cx="3699655" cy="1536126"/>
          </a:xfrm>
        </p:grpSpPr>
        <p:sp>
          <p:nvSpPr>
            <p:cNvPr id="16" name="文本框 15"/>
            <p:cNvSpPr txBox="1"/>
            <p:nvPr/>
          </p:nvSpPr>
          <p:spPr>
            <a:xfrm>
              <a:off x="1828801" y="2222339"/>
              <a:ext cx="2366560" cy="558970"/>
            </a:xfrm>
            <a:prstGeom prst="rect">
              <a:avLst/>
            </a:prstGeom>
            <a:solidFill>
              <a:srgbClr val="0C7268"/>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ctr">
                <a:lnSpc>
                  <a:spcPct val="150000"/>
                </a:lnSpc>
                <a:defRPr sz="1600" b="1">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smtClean="0"/>
                <a:t>营商环境进一步优化</a:t>
              </a:r>
              <a:endParaRPr lang="zh-CN" altLang="en-US" sz="1800" dirty="0"/>
            </a:p>
          </p:txBody>
        </p:sp>
        <p:sp>
          <p:nvSpPr>
            <p:cNvPr id="17" name="矩形: 圆角 28"/>
            <p:cNvSpPr/>
            <p:nvPr/>
          </p:nvSpPr>
          <p:spPr>
            <a:xfrm>
              <a:off x="1799600" y="2895163"/>
              <a:ext cx="3699655" cy="863302"/>
            </a:xfrm>
            <a:prstGeom prst="roundRect">
              <a:avLst/>
            </a:prstGeom>
            <a:no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健全中小企业发展协调机制</a:t>
              </a:r>
              <a:endParaRPr lang="en-US" altLang="zh-CN" sz="1600" b="1" dirty="0">
                <a:solidFill>
                  <a:srgbClr val="0C7268"/>
                </a:solidFill>
                <a:latin typeface="微软雅黑" panose="020B0503020204020204" charset="-122"/>
                <a:ea typeface="微软雅黑" panose="020B0503020204020204" charset="-122"/>
              </a:endParaRP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配合</a:t>
              </a:r>
              <a:r>
                <a:rPr lang="en-US" altLang="zh-CN" sz="1600" b="1" dirty="0">
                  <a:solidFill>
                    <a:srgbClr val="0C7268"/>
                  </a:solidFill>
                  <a:latin typeface="微软雅黑" panose="020B0503020204020204" charset="-122"/>
                  <a:ea typeface="微软雅黑" panose="020B0503020204020204" charset="-122"/>
                </a:rPr>
                <a:t>《</a:t>
              </a:r>
              <a:r>
                <a:rPr lang="zh-CN" altLang="en-US" sz="1600" b="1" dirty="0">
                  <a:solidFill>
                    <a:srgbClr val="0C7268"/>
                  </a:solidFill>
                  <a:latin typeface="微软雅黑" panose="020B0503020204020204" charset="-122"/>
                  <a:ea typeface="微软雅黑" panose="020B0503020204020204" charset="-122"/>
                </a:rPr>
                <a:t>中小企业促进法</a:t>
              </a:r>
              <a:r>
                <a:rPr lang="en-US" altLang="zh-CN" sz="1600" b="1" dirty="0">
                  <a:solidFill>
                    <a:srgbClr val="0C7268"/>
                  </a:solidFill>
                  <a:latin typeface="微软雅黑" panose="020B0503020204020204" charset="-122"/>
                  <a:ea typeface="微软雅黑" panose="020B0503020204020204" charset="-122"/>
                </a:rPr>
                <a:t>》</a:t>
              </a: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形成中小企业发展环境评估指标体系</a:t>
              </a:r>
              <a:endParaRPr lang="en-US" altLang="zh-CN" sz="1600" b="1" dirty="0">
                <a:solidFill>
                  <a:srgbClr val="0C7268"/>
                </a:solidFill>
                <a:latin typeface="微软雅黑" panose="020B0503020204020204" charset="-122"/>
                <a:ea typeface="微软雅黑" panose="020B0503020204020204" charset="-122"/>
              </a:endParaRPr>
            </a:p>
          </p:txBody>
        </p:sp>
      </p:grpSp>
      <p:pic>
        <p:nvPicPr>
          <p:cNvPr id="18" name="Picture 2" descr="Dr. Biswajit Sarkar – Department of Industrial Engineering, Yonsei  University"/>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91424" y="808614"/>
            <a:ext cx="3753456" cy="3770913"/>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34"/>
          <p:cNvSpPr txBox="1"/>
          <p:nvPr/>
        </p:nvSpPr>
        <p:spPr>
          <a:xfrm>
            <a:off x="13232278" y="998319"/>
            <a:ext cx="184731" cy="369332"/>
          </a:xfrm>
          <a:prstGeom prst="rect">
            <a:avLst/>
          </a:prstGeom>
          <a:noFill/>
        </p:spPr>
        <p:txBody>
          <a:bodyPr wrap="none" rtlCol="0">
            <a:spAutoFit/>
          </a:bodyPr>
          <a:lstStyle/>
          <a:p>
            <a:endParaRPr kumimoji="1" lang="zh-CN" altLang="en-US" dirty="0"/>
          </a:p>
        </p:txBody>
      </p:sp>
      <p:grpSp>
        <p:nvGrpSpPr>
          <p:cNvPr id="37" name="组合 15"/>
          <p:cNvGrpSpPr/>
          <p:nvPr/>
        </p:nvGrpSpPr>
        <p:grpSpPr>
          <a:xfrm>
            <a:off x="4412035" y="4910348"/>
            <a:ext cx="4090494" cy="1757935"/>
            <a:chOff x="1870771" y="4595820"/>
            <a:chExt cx="4090494" cy="1757935"/>
          </a:xfrm>
        </p:grpSpPr>
        <p:sp>
          <p:nvSpPr>
            <p:cNvPr id="38" name="文本框 37"/>
            <p:cNvSpPr txBox="1"/>
            <p:nvPr/>
          </p:nvSpPr>
          <p:spPr>
            <a:xfrm>
              <a:off x="2030283" y="4595820"/>
              <a:ext cx="2845816" cy="558969"/>
            </a:xfrm>
            <a:prstGeom prst="rect">
              <a:avLst/>
            </a:prstGeom>
            <a:solidFill>
              <a:srgbClr val="0C7268"/>
            </a:solid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defPPr>
              <a:lvl1pPr algn="ctr">
                <a:lnSpc>
                  <a:spcPct val="150000"/>
                </a:lnSpc>
                <a:defRPr sz="1600" b="1">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sz="1800"/>
                <a:t>公共服务体系进一步完善</a:t>
              </a:r>
              <a:endParaRPr lang="zh-CN" altLang="en-US" sz="1800" dirty="0"/>
            </a:p>
          </p:txBody>
        </p:sp>
        <p:sp>
          <p:nvSpPr>
            <p:cNvPr id="39" name="矩形: 圆角 28"/>
            <p:cNvSpPr/>
            <p:nvPr/>
          </p:nvSpPr>
          <p:spPr>
            <a:xfrm>
              <a:off x="1870771" y="5287769"/>
              <a:ext cx="4090494" cy="1065986"/>
            </a:xfrm>
            <a:prstGeom prst="roundRect">
              <a:avLst/>
            </a:prstGeom>
            <a:noFill/>
            <a:ln>
              <a:solidFill>
                <a:srgbClr val="0C7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加强中小企业公共服务示范</a:t>
              </a:r>
              <a:r>
                <a:rPr lang="zh-CN" altLang="en-US" sz="1600" b="1" dirty="0" smtClean="0">
                  <a:solidFill>
                    <a:srgbClr val="0C7268"/>
                  </a:solidFill>
                  <a:latin typeface="微软雅黑" panose="020B0503020204020204" charset="-122"/>
                  <a:ea typeface="微软雅黑" panose="020B0503020204020204" charset="-122"/>
                </a:rPr>
                <a:t>平台</a:t>
              </a:r>
              <a:endParaRPr lang="en-US" altLang="zh-CN" sz="1600" b="1" dirty="0" smtClean="0">
                <a:solidFill>
                  <a:srgbClr val="0C7268"/>
                </a:solidFill>
                <a:latin typeface="微软雅黑" panose="020B0503020204020204" charset="-122"/>
                <a:ea typeface="微软雅黑" panose="020B0503020204020204" charset="-122"/>
              </a:endParaRPr>
            </a:p>
            <a:p>
              <a:pPr marL="142875" indent="-142875">
                <a:buFont typeface="Arial" panose="020B0604020202020204" pitchFamily="34" charset="0"/>
                <a:buChar char="•"/>
              </a:pPr>
              <a:r>
                <a:rPr lang="zh-CN" altLang="en-US" sz="1600" b="1" dirty="0">
                  <a:solidFill>
                    <a:srgbClr val="0C7268"/>
                  </a:solidFill>
                  <a:latin typeface="微软雅黑" panose="020B0503020204020204" charset="-122"/>
                  <a:ea typeface="微软雅黑" panose="020B0503020204020204" charset="-122"/>
                </a:rPr>
                <a:t>完善中小企业管理咨询专家库</a:t>
              </a:r>
              <a:endParaRPr lang="en-US" altLang="zh-CN" sz="1600" b="1" dirty="0">
                <a:solidFill>
                  <a:srgbClr val="0C7268"/>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40770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3"/>
          <a:stretch>
            <a:fillRect/>
          </a:stretch>
        </p:blipFill>
        <p:spPr>
          <a:xfrm>
            <a:off x="0" y="12192"/>
            <a:ext cx="12192000" cy="6858000"/>
          </a:xfrm>
          <a:prstGeom prst="rect">
            <a:avLst/>
          </a:prstGeom>
          <a:noFill/>
          <a:ln w="9525">
            <a:noFill/>
          </a:ln>
        </p:spPr>
      </p:pic>
      <p:sp>
        <p:nvSpPr>
          <p:cNvPr id="3" name="矩形 2"/>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3"/>
          <p:cNvGrpSpPr/>
          <p:nvPr/>
        </p:nvGrpSpPr>
        <p:grpSpPr>
          <a:xfrm>
            <a:off x="3752246" y="2667000"/>
            <a:ext cx="4687507" cy="1700391"/>
            <a:chOff x="3296019" y="1752601"/>
            <a:chExt cx="4687347" cy="1701654"/>
          </a:xfrm>
        </p:grpSpPr>
        <p:sp>
          <p:nvSpPr>
            <p:cNvPr id="7174" name="文本框 4"/>
            <p:cNvSpPr txBox="1">
              <a:spLocks noChangeArrowheads="1"/>
            </p:cNvSpPr>
            <p:nvPr/>
          </p:nvSpPr>
          <p:spPr bwMode="auto">
            <a:xfrm>
              <a:off x="3296019" y="2253035"/>
              <a:ext cx="4687347" cy="1201220"/>
            </a:xfrm>
            <a:prstGeom prst="rect">
              <a:avLst/>
            </a:prstGeom>
            <a:noFill/>
            <a:ln>
              <a:noFill/>
            </a:ln>
          </p:spPr>
          <p:txBody>
            <a:bodyPr wrap="square">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lvl="0" algn="ctr" eaLnBrk="1" fontAlgn="auto" hangingPunct="1">
                <a:spcBef>
                  <a:spcPts val="0"/>
                </a:spcBef>
                <a:spcAft>
                  <a:spcPts val="0"/>
                </a:spcAft>
                <a:defRPr/>
              </a:pPr>
              <a:r>
                <a:rPr lang="zh-CN" altLang="en-US" sz="3600" dirty="0" smtClean="0">
                  <a:solidFill>
                    <a:srgbClr val="000000"/>
                  </a:solidFill>
                  <a:ea typeface="微软雅黑" panose="020B0503020204020204" pitchFamily="34" charset="-122"/>
                </a:rPr>
                <a:t>我国</a:t>
              </a:r>
              <a:r>
                <a:rPr lang="zh-CN" altLang="en-US" sz="3600" dirty="0">
                  <a:solidFill>
                    <a:srgbClr val="000000"/>
                  </a:solidFill>
                  <a:ea typeface="微软雅黑" panose="020B0503020204020204" pitchFamily="34" charset="-122"/>
                </a:rPr>
                <a:t>中小企业</a:t>
              </a:r>
              <a:r>
                <a:rPr lang="zh-CN" altLang="en-US" sz="3600" dirty="0" smtClean="0">
                  <a:solidFill>
                    <a:srgbClr val="000000"/>
                  </a:solidFill>
                  <a:ea typeface="微软雅黑" panose="020B0503020204020204" pitchFamily="34" charset="-122"/>
                </a:rPr>
                <a:t>发展</a:t>
              </a:r>
              <a:endParaRPr lang="en-US" altLang="zh-CN" sz="3600" dirty="0" smtClean="0">
                <a:solidFill>
                  <a:srgbClr val="000000"/>
                </a:solidFill>
                <a:ea typeface="微软雅黑" panose="020B0503020204020204" pitchFamily="34" charset="-122"/>
              </a:endParaRPr>
            </a:p>
            <a:p>
              <a:pPr lvl="0" algn="ctr" eaLnBrk="1" fontAlgn="auto" hangingPunct="1">
                <a:spcBef>
                  <a:spcPts val="0"/>
                </a:spcBef>
                <a:spcAft>
                  <a:spcPts val="0"/>
                </a:spcAft>
                <a:defRPr/>
              </a:pPr>
              <a:r>
                <a:rPr lang="zh-CN" altLang="en-US" sz="3600" dirty="0" smtClean="0">
                  <a:solidFill>
                    <a:srgbClr val="000000"/>
                  </a:solidFill>
                  <a:ea typeface="微软雅黑" panose="020B0503020204020204" pitchFamily="34" charset="-122"/>
                </a:rPr>
                <a:t>整体</a:t>
              </a:r>
              <a:r>
                <a:rPr lang="zh-CN" altLang="en-US" sz="3600" dirty="0">
                  <a:solidFill>
                    <a:srgbClr val="000000"/>
                  </a:solidFill>
                  <a:ea typeface="微软雅黑" panose="020B0503020204020204" pitchFamily="34" charset="-122"/>
                </a:rPr>
                <a:t>情况 </a:t>
              </a:r>
            </a:p>
          </p:txBody>
        </p:sp>
        <p:sp>
          <p:nvSpPr>
            <p:cNvPr id="7" name="圆角矩形 6"/>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mn-lt"/>
                  <a:ea typeface="+mn-ea"/>
                  <a:cs typeface="+mn-cs"/>
                </a:rPr>
                <a:t>思维创造世界</a:t>
              </a:r>
            </a:p>
          </p:txBody>
        </p:sp>
      </p:grpSp>
    </p:spTree>
    <p:extLst>
      <p:ext uri="{BB962C8B-B14F-4D97-AF65-F5344CB8AC3E}">
        <p14:creationId xmlns:p14="http://schemas.microsoft.com/office/powerpoint/2010/main" val="336731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1">
            <a:extLst>
              <a:ext uri="{FF2B5EF4-FFF2-40B4-BE49-F238E27FC236}">
                <a16:creationId xmlns="" xmlns:a16="http://schemas.microsoft.com/office/drawing/2014/main" id="{FF33B83D-CA88-FC43-8EA7-497905F3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58763"/>
            <a:ext cx="15970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图片 2">
            <a:extLst>
              <a:ext uri="{FF2B5EF4-FFF2-40B4-BE49-F238E27FC236}">
                <a16:creationId xmlns="" xmlns:a16="http://schemas.microsoft.com/office/drawing/2014/main" id="{B94F161D-A0C6-B644-BE54-EC5874C53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720725"/>
            <a:ext cx="97917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本框 78">
            <a:extLst>
              <a:ext uri="{FF2B5EF4-FFF2-40B4-BE49-F238E27FC236}">
                <a16:creationId xmlns="" xmlns:a16="http://schemas.microsoft.com/office/drawing/2014/main" id="{80356FA4-8C0F-7043-81BC-A19E7E985C1A}"/>
              </a:ext>
            </a:extLst>
          </p:cNvPr>
          <p:cNvSpPr txBox="1"/>
          <p:nvPr/>
        </p:nvSpPr>
        <p:spPr>
          <a:xfrm>
            <a:off x="2161308" y="258763"/>
            <a:ext cx="8336743" cy="400110"/>
          </a:xfrm>
          <a:prstGeom prst="rect">
            <a:avLst/>
          </a:prstGeom>
          <a:noFill/>
        </p:spPr>
        <p:txBody>
          <a:bodyPr wrap="square" rtlCol="0">
            <a:spAutoFit/>
          </a:bodyPr>
          <a:lstStyle/>
          <a:p>
            <a:r>
              <a:rPr kumimoji="1" lang="en-US" altLang="zh-CN" sz="2000" b="1" dirty="0" smtClean="0">
                <a:solidFill>
                  <a:srgbClr val="0C7268"/>
                </a:solidFill>
                <a:latin typeface="Microsoft YaHei" panose="020B0503020204020204" pitchFamily="34" charset="-122"/>
                <a:ea typeface="Microsoft YaHei" panose="020B0503020204020204" pitchFamily="34" charset="-122"/>
              </a:rPr>
              <a:t>2.1</a:t>
            </a:r>
            <a:r>
              <a:rPr kumimoji="1" lang="zh-CN" altLang="en-US" sz="2000" b="1" dirty="0" smtClean="0">
                <a:solidFill>
                  <a:srgbClr val="0C7268"/>
                </a:solidFill>
                <a:latin typeface="Microsoft YaHei" panose="020B0503020204020204" pitchFamily="34" charset="-122"/>
                <a:ea typeface="Microsoft YaHei" panose="020B0503020204020204" pitchFamily="34" charset="-122"/>
              </a:rPr>
              <a:t> 我国中小</a:t>
            </a:r>
            <a:r>
              <a:rPr kumimoji="1" lang="zh-CN" altLang="en-US" sz="2000" b="1" dirty="0">
                <a:solidFill>
                  <a:srgbClr val="0C7268"/>
                </a:solidFill>
                <a:latin typeface="Microsoft YaHei" panose="020B0503020204020204" pitchFamily="34" charset="-122"/>
                <a:ea typeface="Microsoft YaHei" panose="020B0503020204020204" pitchFamily="34" charset="-122"/>
              </a:rPr>
              <a:t>企业发展状况</a:t>
            </a:r>
          </a:p>
        </p:txBody>
      </p:sp>
      <p:cxnSp>
        <p:nvCxnSpPr>
          <p:cNvPr id="17" name="直接连接符 91">
            <a:extLst>
              <a:ext uri="{FF2B5EF4-FFF2-40B4-BE49-F238E27FC236}">
                <a16:creationId xmlns="" xmlns:a16="http://schemas.microsoft.com/office/drawing/2014/main" id="{66EA9347-57DB-2B47-B8B2-903E8A81B43B}"/>
              </a:ext>
            </a:extLst>
          </p:cNvPr>
          <p:cNvCxnSpPr>
            <a:cxnSpLocks/>
          </p:cNvCxnSpPr>
          <p:nvPr/>
        </p:nvCxnSpPr>
        <p:spPr>
          <a:xfrm>
            <a:off x="0" y="3621977"/>
            <a:ext cx="12192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0" name="图表 19">
            <a:extLst>
              <a:ext uri="{FF2B5EF4-FFF2-40B4-BE49-F238E27FC236}">
                <a16:creationId xmlns="" xmlns:a16="http://schemas.microsoft.com/office/drawing/2014/main" id="{16AA5580-665D-5F4E-833B-52A81D69614B}"/>
              </a:ext>
            </a:extLst>
          </p:cNvPr>
          <p:cNvGraphicFramePr/>
          <p:nvPr>
            <p:extLst>
              <p:ext uri="{D42A27DB-BD31-4B8C-83A1-F6EECF244321}">
                <p14:modId xmlns:p14="http://schemas.microsoft.com/office/powerpoint/2010/main" val="2683278319"/>
              </p:ext>
            </p:extLst>
          </p:nvPr>
        </p:nvGraphicFramePr>
        <p:xfrm>
          <a:off x="224889" y="1205558"/>
          <a:ext cx="6124453" cy="225188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72">
            <a:extLst>
              <a:ext uri="{FF2B5EF4-FFF2-40B4-BE49-F238E27FC236}">
                <a16:creationId xmlns="" xmlns:a16="http://schemas.microsoft.com/office/drawing/2014/main" id="{82BE669F-4DF9-FE4C-AA1E-A2C9CEE15D40}"/>
              </a:ext>
            </a:extLst>
          </p:cNvPr>
          <p:cNvSpPr txBox="1">
            <a:spLocks noChangeArrowheads="1"/>
          </p:cNvSpPr>
          <p:nvPr/>
        </p:nvSpPr>
        <p:spPr bwMode="auto">
          <a:xfrm>
            <a:off x="1095603" y="867005"/>
            <a:ext cx="418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None/>
            </a:pPr>
            <a:r>
              <a:rPr lang="en-US" altLang="zh-CN" sz="1600" b="1" dirty="0">
                <a:latin typeface="微软雅黑" panose="020B0503020204020204" pitchFamily="34" charset="-122"/>
                <a:ea typeface="微软雅黑" panose="020B0503020204020204" pitchFamily="34" charset="-122"/>
              </a:rPr>
              <a:t>2018-2019</a:t>
            </a:r>
            <a:r>
              <a:rPr lang="zh-CN" altLang="en-US" sz="1600" b="1" dirty="0">
                <a:latin typeface="微软雅黑" panose="020B0503020204020204" pitchFamily="34" charset="-122"/>
                <a:ea typeface="微软雅黑" panose="020B0503020204020204" pitchFamily="34" charset="-122"/>
              </a:rPr>
              <a:t>年我国小微企业运行指数（</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 </a:t>
            </a:r>
            <a:endParaRPr lang="en-US" altLang="zh-CN" sz="1600" b="1" dirty="0">
              <a:latin typeface="微软雅黑" panose="020B0503020204020204" pitchFamily="34" charset="-122"/>
              <a:ea typeface="微软雅黑" panose="020B0503020204020204" pitchFamily="34" charset="-122"/>
            </a:endParaRPr>
          </a:p>
        </p:txBody>
      </p:sp>
      <p:sp>
        <p:nvSpPr>
          <p:cNvPr id="22" name="文本框 3">
            <a:extLst>
              <a:ext uri="{FF2B5EF4-FFF2-40B4-BE49-F238E27FC236}">
                <a16:creationId xmlns="" xmlns:a16="http://schemas.microsoft.com/office/drawing/2014/main" id="{6733A004-015A-AE43-8032-5783310F71A2}"/>
              </a:ext>
            </a:extLst>
          </p:cNvPr>
          <p:cNvSpPr txBox="1">
            <a:spLocks noChangeArrowheads="1"/>
          </p:cNvSpPr>
          <p:nvPr/>
        </p:nvSpPr>
        <p:spPr bwMode="auto">
          <a:xfrm>
            <a:off x="6349342" y="904634"/>
            <a:ext cx="534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Wingdings" pitchFamily="2" charset="2"/>
              <a:buChar char="l"/>
            </a:pPr>
            <a:r>
              <a:rPr lang="zh-CN" altLang="en-US" sz="1800" b="1" dirty="0">
                <a:solidFill>
                  <a:srgbClr val="0C7268"/>
                </a:solidFill>
                <a:ea typeface="微软雅黑" panose="020B0503020204020204" pitchFamily="34" charset="-122"/>
              </a:rPr>
              <a:t>我国小微企业发展基本平稳 </a:t>
            </a:r>
          </a:p>
        </p:txBody>
      </p:sp>
      <p:sp>
        <p:nvSpPr>
          <p:cNvPr id="23" name="TextBox 72">
            <a:extLst>
              <a:ext uri="{FF2B5EF4-FFF2-40B4-BE49-F238E27FC236}">
                <a16:creationId xmlns="" xmlns:a16="http://schemas.microsoft.com/office/drawing/2014/main" id="{F36800C5-1FB5-6E45-AB71-6CCCFEE7AFB6}"/>
              </a:ext>
            </a:extLst>
          </p:cNvPr>
          <p:cNvSpPr txBox="1">
            <a:spLocks noChangeArrowheads="1"/>
          </p:cNvSpPr>
          <p:nvPr/>
        </p:nvSpPr>
        <p:spPr bwMode="auto">
          <a:xfrm>
            <a:off x="6543445" y="1486728"/>
            <a:ext cx="5077937"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spcBef>
                <a:spcPct val="0"/>
              </a:spcBef>
              <a:buNone/>
            </a:pPr>
            <a:r>
              <a:rPr lang="en-US" altLang="zh-CN" sz="1400" dirty="0">
                <a:latin typeface="微软雅黑" panose="020B0503020204020204" pitchFamily="34" charset="-122"/>
                <a:ea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rPr>
              <a:t>年经济日报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中国邮政储蓄银行小微企业运行指数波动幅度较小，波动趋势与</a:t>
            </a:r>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年基本保持一致，但整体低于</a:t>
            </a:r>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年。具体而言，</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月以</a:t>
            </a:r>
            <a:r>
              <a:rPr lang="en-US" altLang="zh-CN" sz="1400" dirty="0">
                <a:latin typeface="微软雅黑" panose="020B0503020204020204" pitchFamily="34" charset="-122"/>
                <a:ea typeface="微软雅黑" panose="020B0503020204020204" pitchFamily="34" charset="-122"/>
              </a:rPr>
              <a:t>46.4</a:t>
            </a:r>
            <a:r>
              <a:rPr lang="zh-CN" altLang="en-US" sz="1400" dirty="0">
                <a:latin typeface="微软雅黑" panose="020B0503020204020204" pitchFamily="34" charset="-122"/>
                <a:ea typeface="微软雅黑" panose="020B0503020204020204" pitchFamily="34" charset="-122"/>
              </a:rPr>
              <a:t>的水平实现当年最高水平，</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月小微企业运行指数以</a:t>
            </a:r>
            <a:r>
              <a:rPr lang="en-US" altLang="zh-CN" sz="1400" dirty="0">
                <a:latin typeface="微软雅黑" panose="020B0503020204020204" pitchFamily="34" charset="-122"/>
                <a:ea typeface="微软雅黑" panose="020B0503020204020204" pitchFamily="34" charset="-122"/>
              </a:rPr>
              <a:t>45.9</a:t>
            </a:r>
            <a:r>
              <a:rPr lang="zh-CN" altLang="en-US" sz="1400" dirty="0">
                <a:latin typeface="微软雅黑" panose="020B0503020204020204" pitchFamily="34" charset="-122"/>
                <a:ea typeface="微软雅黑" panose="020B0503020204020204" pitchFamily="34" charset="-122"/>
              </a:rPr>
              <a:t>的水平实现当年最低。 </a:t>
            </a:r>
            <a:endParaRPr lang="en-US" altLang="zh-CN" sz="1400" dirty="0">
              <a:latin typeface="微软雅黑" panose="020B0503020204020204" pitchFamily="34" charset="-122"/>
              <a:ea typeface="微软雅黑" panose="020B0503020204020204" pitchFamily="34" charset="-122"/>
            </a:endParaRPr>
          </a:p>
        </p:txBody>
      </p:sp>
      <p:sp>
        <p:nvSpPr>
          <p:cNvPr id="5" name="对角圆角矩形 4">
            <a:extLst>
              <a:ext uri="{FF2B5EF4-FFF2-40B4-BE49-F238E27FC236}">
                <a16:creationId xmlns="" xmlns:a16="http://schemas.microsoft.com/office/drawing/2014/main" id="{1237F589-3FD5-DB48-8377-9AEB25483CFC}"/>
              </a:ext>
            </a:extLst>
          </p:cNvPr>
          <p:cNvSpPr/>
          <p:nvPr/>
        </p:nvSpPr>
        <p:spPr>
          <a:xfrm>
            <a:off x="6487892" y="1430878"/>
            <a:ext cx="5208150" cy="1575907"/>
          </a:xfrm>
          <a:prstGeom prst="round2DiagRect">
            <a:avLst/>
          </a:prstGeom>
          <a:noFill/>
          <a:ln>
            <a:solidFill>
              <a:srgbClr val="1EB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9" name="直线箭头连接符 28">
            <a:extLst>
              <a:ext uri="{FF2B5EF4-FFF2-40B4-BE49-F238E27FC236}">
                <a16:creationId xmlns="" xmlns:a16="http://schemas.microsoft.com/office/drawing/2014/main" id="{2E951491-8115-B543-8C59-09A83BB0BDBA}"/>
              </a:ext>
            </a:extLst>
          </p:cNvPr>
          <p:cNvCxnSpPr>
            <a:cxnSpLocks/>
          </p:cNvCxnSpPr>
          <p:nvPr/>
        </p:nvCxnSpPr>
        <p:spPr>
          <a:xfrm flipH="1" flipV="1">
            <a:off x="3779013" y="2597563"/>
            <a:ext cx="519855" cy="94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 xmlns:a16="http://schemas.microsoft.com/office/drawing/2014/main" id="{53B9F7B0-2CB7-704E-8743-671D5E62ECB5}"/>
              </a:ext>
            </a:extLst>
          </p:cNvPr>
          <p:cNvSpPr txBox="1"/>
          <p:nvPr/>
        </p:nvSpPr>
        <p:spPr>
          <a:xfrm>
            <a:off x="4288424" y="2538282"/>
            <a:ext cx="2168855" cy="307777"/>
          </a:xfrm>
          <a:prstGeom prst="rect">
            <a:avLst/>
          </a:prstGeom>
          <a:solidFill>
            <a:schemeClr val="bg1"/>
          </a:solidFill>
          <a:ln w="19050">
            <a:solidFill>
              <a:schemeClr val="accent6">
                <a:lumMod val="25000"/>
              </a:schemeClr>
            </a:solidFill>
          </a:ln>
        </p:spPr>
        <p:txBody>
          <a:bodyPr wrap="square">
            <a:spAutoFit/>
          </a:bodyPr>
          <a:lstStyle/>
          <a:p>
            <a:pPr algn="ctr">
              <a:defRPr/>
            </a:pPr>
            <a:r>
              <a:rPr lang="en-US" altLang="zh-CN" sz="1400" dirty="0">
                <a:solidFill>
                  <a:srgbClr val="002060"/>
                </a:solidFill>
                <a:latin typeface="微软雅黑" panose="020B0503020204020204" pitchFamily="34" charset="-122"/>
                <a:ea typeface="微软雅黑" panose="020B0503020204020204" pitchFamily="34" charset="-122"/>
                <a:cs typeface="Microsoft YaHei UI" panose="020B0503020204020204" pitchFamily="34" charset="-122"/>
              </a:rPr>
              <a:t>2019</a:t>
            </a:r>
            <a:r>
              <a:rPr lang="zh-CN" altLang="en-US" sz="1400" dirty="0">
                <a:solidFill>
                  <a:srgbClr val="002060"/>
                </a:solidFill>
                <a:latin typeface="微软雅黑" panose="020B0503020204020204" pitchFamily="34" charset="-122"/>
                <a:ea typeface="微软雅黑" panose="020B0503020204020204" pitchFamily="34" charset="-122"/>
                <a:cs typeface="Microsoft YaHei UI" panose="020B0503020204020204" pitchFamily="34" charset="-122"/>
              </a:rPr>
              <a:t>最低水平，</a:t>
            </a:r>
            <a:r>
              <a:rPr lang="en-US" altLang="zh-CN" sz="1400" dirty="0">
                <a:solidFill>
                  <a:srgbClr val="002060"/>
                </a:solidFill>
                <a:latin typeface="微软雅黑" panose="020B0503020204020204" pitchFamily="34" charset="-122"/>
                <a:ea typeface="微软雅黑" panose="020B0503020204020204" pitchFamily="34" charset="-122"/>
                <a:cs typeface="Microsoft YaHei UI" panose="020B0503020204020204" pitchFamily="34" charset="-122"/>
              </a:rPr>
              <a:t>45.9</a:t>
            </a:r>
            <a:endParaRPr lang="zh-CN" altLang="en-US" sz="1400" dirty="0">
              <a:solidFill>
                <a:srgbClr val="002060"/>
              </a:solidFill>
              <a:latin typeface="微软雅黑" panose="020B0503020204020204" pitchFamily="34" charset="-122"/>
              <a:ea typeface="微软雅黑" panose="020B0503020204020204" pitchFamily="34" charset="-122"/>
              <a:cs typeface="Microsoft YaHei UI" panose="020B0503020204020204" pitchFamily="34" charset="-122"/>
            </a:endParaRPr>
          </a:p>
        </p:txBody>
      </p:sp>
      <p:graphicFrame>
        <p:nvGraphicFramePr>
          <p:cNvPr id="32" name="图表 31">
            <a:extLst>
              <a:ext uri="{FF2B5EF4-FFF2-40B4-BE49-F238E27FC236}">
                <a16:creationId xmlns="" xmlns:a16="http://schemas.microsoft.com/office/drawing/2014/main" id="{D33BC0DE-2346-F044-929C-FCEE64EA99B8}"/>
              </a:ext>
            </a:extLst>
          </p:cNvPr>
          <p:cNvGraphicFramePr/>
          <p:nvPr>
            <p:extLst>
              <p:ext uri="{D42A27DB-BD31-4B8C-83A1-F6EECF244321}">
                <p14:modId xmlns:p14="http://schemas.microsoft.com/office/powerpoint/2010/main" val="1157105611"/>
              </p:ext>
            </p:extLst>
          </p:nvPr>
        </p:nvGraphicFramePr>
        <p:xfrm>
          <a:off x="129887" y="3963756"/>
          <a:ext cx="6219456" cy="2797986"/>
        </p:xfrm>
        <a:graphic>
          <a:graphicData uri="http://schemas.openxmlformats.org/drawingml/2006/chart">
            <c:chart xmlns:c="http://schemas.openxmlformats.org/drawingml/2006/chart" xmlns:r="http://schemas.openxmlformats.org/officeDocument/2006/relationships" r:id="rId6"/>
          </a:graphicData>
        </a:graphic>
      </p:graphicFrame>
      <p:sp>
        <p:nvSpPr>
          <p:cNvPr id="33" name="文本框 3">
            <a:extLst>
              <a:ext uri="{FF2B5EF4-FFF2-40B4-BE49-F238E27FC236}">
                <a16:creationId xmlns="" xmlns:a16="http://schemas.microsoft.com/office/drawing/2014/main" id="{C0F8D81E-A664-0745-8D58-0C5180F66E51}"/>
              </a:ext>
            </a:extLst>
          </p:cNvPr>
          <p:cNvSpPr txBox="1">
            <a:spLocks noChangeArrowheads="1"/>
          </p:cNvSpPr>
          <p:nvPr/>
        </p:nvSpPr>
        <p:spPr bwMode="auto">
          <a:xfrm>
            <a:off x="6487892" y="3963756"/>
            <a:ext cx="534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a:lnSpc>
                <a:spcPct val="100000"/>
              </a:lnSpc>
              <a:spcBef>
                <a:spcPct val="0"/>
              </a:spcBef>
              <a:buFont typeface="Wingdings" pitchFamily="2" charset="2"/>
              <a:buChar char="l"/>
            </a:pPr>
            <a:r>
              <a:rPr lang="zh-CN" altLang="en-US" sz="1800" b="1" dirty="0">
                <a:solidFill>
                  <a:srgbClr val="0C7268"/>
                </a:solidFill>
                <a:ea typeface="微软雅黑" panose="020B0503020204020204" pitchFamily="34" charset="-122"/>
              </a:rPr>
              <a:t>区域发展不平衡较为明显 </a:t>
            </a:r>
          </a:p>
        </p:txBody>
      </p:sp>
      <p:sp>
        <p:nvSpPr>
          <p:cNvPr id="34" name="TextBox 72">
            <a:extLst>
              <a:ext uri="{FF2B5EF4-FFF2-40B4-BE49-F238E27FC236}">
                <a16:creationId xmlns="" xmlns:a16="http://schemas.microsoft.com/office/drawing/2014/main" id="{53FFD906-C4D9-3F4F-8ECD-B8F70039ADDF}"/>
              </a:ext>
            </a:extLst>
          </p:cNvPr>
          <p:cNvSpPr txBox="1">
            <a:spLocks noChangeArrowheads="1"/>
          </p:cNvSpPr>
          <p:nvPr/>
        </p:nvSpPr>
        <p:spPr bwMode="auto">
          <a:xfrm>
            <a:off x="6622273" y="4324328"/>
            <a:ext cx="5077937" cy="199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spcBef>
                <a:spcPct val="0"/>
              </a:spcBef>
              <a:buNone/>
            </a:pPr>
            <a:r>
              <a:rPr lang="zh-CN" altLang="en-US" sz="1400" dirty="0">
                <a:latin typeface="微软雅黑" panose="020B0503020204020204" pitchFamily="34" charset="-122"/>
                <a:ea typeface="微软雅黑" panose="020B0503020204020204" pitchFamily="34" charset="-122"/>
              </a:rPr>
              <a:t>根据经济日报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中国邮政储蓄银行小微企业运行指数数据，</a:t>
            </a:r>
            <a:r>
              <a:rPr lang="en-US" altLang="zh-CN" sz="1400" dirty="0">
                <a:latin typeface="微软雅黑" panose="020B0503020204020204" pitchFamily="34" charset="-122"/>
                <a:ea typeface="微软雅黑" panose="020B0503020204020204" pitchFamily="34" charset="-122"/>
              </a:rPr>
              <a:t>2018-2019</a:t>
            </a:r>
            <a:r>
              <a:rPr lang="zh-CN" altLang="en-US" sz="1400" dirty="0">
                <a:latin typeface="微软雅黑" panose="020B0503020204020204" pitchFamily="34" charset="-122"/>
                <a:ea typeface="微软雅黑" panose="020B0503020204020204" pitchFamily="34" charset="-122"/>
              </a:rPr>
              <a:t>年我国六大区域小微企业运行指数差异较大，各区域变动幅度较小。具体而言，受制于经济发展等因素，中南、华东区域小微企业运行指数相对较高，处于第一梯队；西南、华北地区处于第二梯队；东北、西北两大区域的小微企业运行指数较低，位于第三梯队。</a:t>
            </a:r>
          </a:p>
        </p:txBody>
      </p:sp>
      <p:sp>
        <p:nvSpPr>
          <p:cNvPr id="35" name="对角圆角矩形 34">
            <a:extLst>
              <a:ext uri="{FF2B5EF4-FFF2-40B4-BE49-F238E27FC236}">
                <a16:creationId xmlns="" xmlns:a16="http://schemas.microsoft.com/office/drawing/2014/main" id="{9A1CD878-2B41-FD45-BE56-3A5C44D5801E}"/>
              </a:ext>
            </a:extLst>
          </p:cNvPr>
          <p:cNvSpPr/>
          <p:nvPr/>
        </p:nvSpPr>
        <p:spPr>
          <a:xfrm>
            <a:off x="6487892" y="4333088"/>
            <a:ext cx="5704108" cy="1993231"/>
          </a:xfrm>
          <a:prstGeom prst="round2DiagRect">
            <a:avLst/>
          </a:prstGeom>
          <a:noFill/>
          <a:ln>
            <a:solidFill>
              <a:srgbClr val="1EB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TextBox 72">
            <a:extLst>
              <a:ext uri="{FF2B5EF4-FFF2-40B4-BE49-F238E27FC236}">
                <a16:creationId xmlns="" xmlns:a16="http://schemas.microsoft.com/office/drawing/2014/main" id="{C8985DE6-468F-7A42-99BA-513D9A5070D9}"/>
              </a:ext>
            </a:extLst>
          </p:cNvPr>
          <p:cNvSpPr txBox="1">
            <a:spLocks noChangeArrowheads="1"/>
          </p:cNvSpPr>
          <p:nvPr/>
        </p:nvSpPr>
        <p:spPr bwMode="auto">
          <a:xfrm>
            <a:off x="1002643" y="3668224"/>
            <a:ext cx="4497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ct val="100000"/>
              </a:lnSpc>
              <a:spcBef>
                <a:spcPct val="0"/>
              </a:spcBef>
              <a:buNone/>
            </a:pPr>
            <a:r>
              <a:rPr lang="en-US" altLang="zh-CN" sz="1600" b="1" dirty="0">
                <a:latin typeface="微软雅黑" panose="020B0503020204020204" pitchFamily="34" charset="-122"/>
                <a:ea typeface="微软雅黑" panose="020B0503020204020204" pitchFamily="34" charset="-122"/>
              </a:rPr>
              <a:t>2018-2019</a:t>
            </a:r>
            <a:r>
              <a:rPr lang="zh-CN" altLang="en-US" sz="1600" b="1" dirty="0">
                <a:latin typeface="微软雅黑" panose="020B0503020204020204" pitchFamily="34" charset="-122"/>
                <a:ea typeface="微软雅黑" panose="020B0503020204020204" pitchFamily="34" charset="-122"/>
              </a:rPr>
              <a:t>年我国六大区域小微企业运行指数 </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937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 name="矩形 2"/>
          <p:cNvSpPr/>
          <p:nvPr/>
        </p:nvSpPr>
        <p:spPr>
          <a:xfrm>
            <a:off x="4237038" y="898525"/>
            <a:ext cx="3717925" cy="5060950"/>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3"/>
          <p:cNvGrpSpPr/>
          <p:nvPr/>
        </p:nvGrpSpPr>
        <p:grpSpPr>
          <a:xfrm>
            <a:off x="3243072" y="2667001"/>
            <a:ext cx="5718048" cy="1146394"/>
            <a:chOff x="2786863" y="1752601"/>
            <a:chExt cx="5717853" cy="1147244"/>
          </a:xfrm>
        </p:grpSpPr>
        <p:sp>
          <p:nvSpPr>
            <p:cNvPr id="7174" name="文本框 4"/>
            <p:cNvSpPr txBox="1">
              <a:spLocks noChangeArrowheads="1"/>
            </p:cNvSpPr>
            <p:nvPr/>
          </p:nvSpPr>
          <p:spPr bwMode="auto">
            <a:xfrm>
              <a:off x="2786863" y="2253035"/>
              <a:ext cx="5717853" cy="646810"/>
            </a:xfrm>
            <a:prstGeom prst="rect">
              <a:avLst/>
            </a:prstGeom>
            <a:noFill/>
            <a:ln>
              <a:noFill/>
            </a:ln>
          </p:spPr>
          <p:txBody>
            <a:bodyPr wrap="square">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gn="ctr" eaLnBrk="1" fontAlgn="auto" hangingPunct="1">
                <a:spcBef>
                  <a:spcPts val="0"/>
                </a:spcBef>
                <a:spcAft>
                  <a:spcPts val="0"/>
                </a:spcAft>
                <a:defRPr/>
              </a:pPr>
              <a:r>
                <a:rPr lang="zh-CN" altLang="en-US" sz="3600" dirty="0" smtClean="0">
                  <a:solidFill>
                    <a:srgbClr val="000000"/>
                  </a:solidFill>
                  <a:ea typeface="微软雅黑" panose="020B0503020204020204" pitchFamily="34" charset="-122"/>
                  <a:sym typeface="+mn-lt"/>
                </a:rPr>
                <a:t>促进中小企业发展政策</a:t>
              </a:r>
              <a:r>
                <a:rPr lang="zh-CN" altLang="en-US" sz="3600" dirty="0">
                  <a:solidFill>
                    <a:srgbClr val="000000"/>
                  </a:solidFill>
                  <a:ea typeface="微软雅黑" panose="020B0503020204020204" pitchFamily="34" charset="-122"/>
                  <a:sym typeface="+mn-lt"/>
                </a:rPr>
                <a:t>梳理</a:t>
              </a:r>
            </a:p>
          </p:txBody>
        </p:sp>
        <p:sp>
          <p:nvSpPr>
            <p:cNvPr id="7" name="圆角矩形 6"/>
            <p:cNvSpPr/>
            <p:nvPr/>
          </p:nvSpPr>
          <p:spPr>
            <a:xfrm>
              <a:off x="4214167" y="1752601"/>
              <a:ext cx="2851053" cy="500434"/>
            </a:xfrm>
            <a:prstGeom prst="roundRect">
              <a:avLst>
                <a:gd name="adj" fmla="val 50000"/>
              </a:avLst>
            </a:prstGeom>
            <a:solidFill>
              <a:srgbClr val="196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600" normalizeH="0" baseline="0" noProof="0" dirty="0">
                  <a:ln>
                    <a:noFill/>
                  </a:ln>
                  <a:solidFill>
                    <a:schemeClr val="bg1"/>
                  </a:solidFill>
                  <a:effectLst/>
                  <a:uLnTx/>
                  <a:uFillTx/>
                  <a:latin typeface="+mn-lt"/>
                  <a:ea typeface="+mn-ea"/>
                  <a:cs typeface="+mn-cs"/>
                </a:rPr>
                <a:t>思维创造世界</a:t>
              </a:r>
            </a:p>
          </p:txBody>
        </p:sp>
      </p:grpSp>
    </p:spTree>
    <p:extLst>
      <p:ext uri="{BB962C8B-B14F-4D97-AF65-F5344CB8AC3E}">
        <p14:creationId xmlns:p14="http://schemas.microsoft.com/office/powerpoint/2010/main" val="1362037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RDRI TOOLS WATERMARK" val="tktxvcs3"/>
</p:tagLst>
</file>

<file path=ppt/tags/tag10.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6"/>
</p:tagLst>
</file>

<file path=ppt/tags/tag20.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Text"/>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6"/>
</p:tagLst>
</file>

<file path=ppt/tags/tag32.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tktxvcs3"/>
</p:tagLst>
</file>

<file path=ppt/tags/tag4.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90712093150"/>
  <p:tag name="MH_LIBRARY" val="GRAPHIC"/>
  <p:tag name="MH_TYPE" val="Other"/>
  <p:tag name="MH_ORDER" val="9"/>
</p:tagLst>
</file>

<file path=ppt/tags/tag6.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70819164430"/>
  <p:tag name="MH_LIBRARY" val="GRAPHIC"/>
  <p:tag name="MH_TYPE" val="Other"/>
  <p:tag name="MH_ORDER" val="6"/>
</p:tagLst>
</file>

<file path=ppt/theme/theme1.xml><?xml version="1.0" encoding="utf-8"?>
<a:theme xmlns:a="http://schemas.openxmlformats.org/drawingml/2006/main" name="Office 主题">
  <a:themeElements>
    <a:clrScheme name="046">
      <a:dk1>
        <a:srgbClr val="000000"/>
      </a:dk1>
      <a:lt1>
        <a:srgbClr val="FFFFFF"/>
      </a:lt1>
      <a:dk2>
        <a:srgbClr val="5E5E5E"/>
      </a:dk2>
      <a:lt2>
        <a:srgbClr val="DDDDDD"/>
      </a:lt2>
      <a:accent1>
        <a:srgbClr val="0063BE"/>
      </a:accent1>
      <a:accent2>
        <a:srgbClr val="0178D9"/>
      </a:accent2>
      <a:accent3>
        <a:srgbClr val="3688F7"/>
      </a:accent3>
      <a:accent4>
        <a:srgbClr val="47A1FE"/>
      </a:accent4>
      <a:accent5>
        <a:srgbClr val="6EB8FF"/>
      </a:accent5>
      <a:accent6>
        <a:srgbClr val="9FD2FF"/>
      </a:accent6>
      <a:hlink>
        <a:srgbClr val="F59E00"/>
      </a:hlink>
      <a:folHlink>
        <a:srgbClr val="B2B2B2"/>
      </a:folHlink>
    </a:clrScheme>
    <a:fontScheme name="微软雅黑">
      <a:majorFont>
        <a:latin typeface="微软雅黑"/>
        <a:ea typeface="Microsoft YaHei UI"/>
        <a:cs typeface=""/>
      </a:majorFont>
      <a:minorFont>
        <a:latin typeface="微软雅黑"/>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7457</Words>
  <Application>Microsoft Macintosh PowerPoint</Application>
  <PresentationFormat>宽屏</PresentationFormat>
  <Paragraphs>752</Paragraphs>
  <Slides>54</Slides>
  <Notes>22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54</vt:i4>
      </vt:variant>
    </vt:vector>
  </HeadingPairs>
  <TitlesOfParts>
    <vt:vector size="70" baseType="lpstr">
      <vt:lpstr>Arial Unicode MS</vt:lpstr>
      <vt:lpstr>Calibri</vt:lpstr>
      <vt:lpstr>DengXian</vt:lpstr>
      <vt:lpstr>Gill Sans</vt:lpstr>
      <vt:lpstr>Microsoft YaHei</vt:lpstr>
      <vt:lpstr>Microsoft YaHei UI</vt:lpstr>
      <vt:lpstr>SimHei</vt:lpstr>
      <vt:lpstr>SimSun</vt:lpstr>
      <vt:lpstr>Times New Roman</vt:lpstr>
      <vt:lpstr>Wingdings</vt:lpstr>
      <vt:lpstr>宋体</vt:lpstr>
      <vt:lpstr>幼圆</vt:lpstr>
      <vt:lpstr>微软雅黑</vt:lpstr>
      <vt:lpstr>思源黑体 CN Medium</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Windows用户</dc:creator>
  <cp:lastModifiedBy>Chail944</cp:lastModifiedBy>
  <cp:revision>690</cp:revision>
  <dcterms:created xsi:type="dcterms:W3CDTF">2015-12-24T07:33:00Z</dcterms:created>
  <dcterms:modified xsi:type="dcterms:W3CDTF">2021-04-29T00:42:40Z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